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32" r:id="rId1"/>
  </p:sldMasterIdLst>
  <p:notesMasterIdLst>
    <p:notesMasterId r:id="rId13"/>
  </p:notesMasterIdLst>
  <p:sldIdLst>
    <p:sldId id="304" r:id="rId2"/>
    <p:sldId id="369" r:id="rId3"/>
    <p:sldId id="412" r:id="rId4"/>
    <p:sldId id="421" r:id="rId5"/>
    <p:sldId id="433" r:id="rId6"/>
    <p:sldId id="434" r:id="rId7"/>
    <p:sldId id="435" r:id="rId8"/>
    <p:sldId id="436" r:id="rId9"/>
    <p:sldId id="437" r:id="rId10"/>
    <p:sldId id="438" r:id="rId11"/>
    <p:sldId id="432" r:id="rId12"/>
  </p:sldIdLst>
  <p:sldSz cx="9144000" cy="6858000" type="screen4x3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icruz Olguín Rodríguez" initials="MOR" lastIdx="1" clrIdx="0">
    <p:extLst>
      <p:ext uri="{19B8F6BF-5375-455C-9EA6-DF929625EA0E}">
        <p15:presenceInfo xmlns:p15="http://schemas.microsoft.com/office/powerpoint/2012/main" userId="3724861c30cb1a2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8918"/>
    <a:srgbClr val="699616"/>
    <a:srgbClr val="4A798B"/>
    <a:srgbClr val="A6E8E8"/>
    <a:srgbClr val="3ACACB"/>
    <a:srgbClr val="D2A000"/>
    <a:srgbClr val="1861AF"/>
    <a:srgbClr val="57AABD"/>
    <a:srgbClr val="EF0633"/>
    <a:srgbClr val="D6BD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285" autoAdjust="0"/>
    <p:restoredTop sz="93151" autoAdjust="0"/>
  </p:normalViewPr>
  <p:slideViewPr>
    <p:cSldViewPr snapToGrid="0" snapToObjects="1">
      <p:cViewPr varScale="1">
        <p:scale>
          <a:sx n="93" d="100"/>
          <a:sy n="93" d="100"/>
        </p:scale>
        <p:origin x="1576" y="2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89B404-2720-482B-90BF-CE3ED326EF1F}" type="datetimeFigureOut">
              <a:rPr lang="es-MX" smtClean="0"/>
              <a:t>18/01/21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14217A-44F5-437D-BE42-E0AEAAAB8FA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143704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14217A-44F5-437D-BE42-E0AEAAAB8FAE}" type="slidenum">
              <a:rPr lang="es-MX" smtClean="0"/>
              <a:t>1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929475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14217A-44F5-437D-BE42-E0AEAAAB8FAE}" type="slidenum">
              <a:rPr lang="es-MX" smtClean="0"/>
              <a:t>10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024420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14217A-44F5-437D-BE42-E0AEAAAB8FAE}" type="slidenum">
              <a:rPr lang="es-MX" smtClean="0"/>
              <a:t>11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213531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14217A-44F5-437D-BE42-E0AEAAAB8FAE}" type="slidenum">
              <a:rPr lang="es-MX" smtClean="0"/>
              <a:t>2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971627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14217A-44F5-437D-BE42-E0AEAAAB8FAE}" type="slidenum">
              <a:rPr lang="es-MX" smtClean="0"/>
              <a:t>3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829327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14217A-44F5-437D-BE42-E0AEAAAB8FAE}" type="slidenum">
              <a:rPr lang="es-MX" smtClean="0"/>
              <a:t>4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492802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14217A-44F5-437D-BE42-E0AEAAAB8FAE}" type="slidenum">
              <a:rPr lang="es-MX" smtClean="0"/>
              <a:t>5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632531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14217A-44F5-437D-BE42-E0AEAAAB8FAE}" type="slidenum">
              <a:rPr lang="es-MX" smtClean="0"/>
              <a:t>6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697301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14217A-44F5-437D-BE42-E0AEAAAB8FAE}" type="slidenum">
              <a:rPr lang="es-MX" smtClean="0"/>
              <a:t>7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420718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14217A-44F5-437D-BE42-E0AEAAAB8FAE}" type="slidenum">
              <a:rPr lang="es-MX" smtClean="0"/>
              <a:t>8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665384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14217A-44F5-437D-BE42-E0AEAAAB8FAE}" type="slidenum">
              <a:rPr lang="es-MX" smtClean="0"/>
              <a:t>9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50566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/>
              <a:t>Haga clic para modificar el estilo de subtítulo del patrón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624CD-8775-B046-8F95-B88A9607887D}" type="datetimeFigureOut">
              <a:rPr lang="es-ES" smtClean="0"/>
              <a:t>18/1/21</a:t>
            </a:fld>
            <a:endParaRPr lang="es-E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62347B-F071-D740-BE6B-E46B4290AD8A}" type="slidenum">
              <a:rPr lang="es-ES" smtClean="0"/>
              <a:t>‹Nº›</a:t>
            </a:fld>
            <a:endParaRPr lang="es-E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624CD-8775-B046-8F95-B88A9607887D}" type="datetimeFigureOut">
              <a:rPr lang="es-ES" smtClean="0"/>
              <a:t>18/1/21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2347B-F071-D740-BE6B-E46B4290AD8A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624CD-8775-B046-8F95-B88A9607887D}" type="datetimeFigureOut">
              <a:rPr lang="es-ES" smtClean="0"/>
              <a:t>18/1/21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2347B-F071-D740-BE6B-E46B4290AD8A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624CD-8775-B046-8F95-B88A9607887D}" type="datetimeFigureOut">
              <a:rPr lang="es-ES" smtClean="0"/>
              <a:t>18/1/21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2347B-F071-D740-BE6B-E46B4290AD8A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624CD-8775-B046-8F95-B88A9607887D}" type="datetimeFigureOut">
              <a:rPr lang="es-ES" smtClean="0"/>
              <a:t>18/1/21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2347B-F071-D740-BE6B-E46B4290AD8A}" type="slidenum">
              <a:rPr lang="es-ES" smtClean="0"/>
              <a:t>‹Nº›</a:t>
            </a:fld>
            <a:endParaRPr lang="es-E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624CD-8775-B046-8F95-B88A9607887D}" type="datetimeFigureOut">
              <a:rPr lang="es-ES" smtClean="0"/>
              <a:t>18/1/21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2347B-F071-D740-BE6B-E46B4290AD8A}" type="slidenum">
              <a:rPr lang="es-ES" smtClean="0"/>
              <a:t>‹Nº›</a:t>
            </a:fld>
            <a:endParaRPr lang="es-E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/>
              <a:t>Clic para editar título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624CD-8775-B046-8F95-B88A9607887D}" type="datetimeFigureOut">
              <a:rPr lang="es-ES" smtClean="0"/>
              <a:t>18/1/21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2347B-F071-D740-BE6B-E46B4290AD8A}" type="slidenum">
              <a:rPr lang="es-ES" smtClean="0"/>
              <a:t>‹Nº›</a:t>
            </a:fld>
            <a:endParaRPr lang="es-E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624CD-8775-B046-8F95-B88A9607887D}" type="datetimeFigureOut">
              <a:rPr lang="es-ES" smtClean="0"/>
              <a:t>18/1/21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2347B-F071-D740-BE6B-E46B4290AD8A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624CD-8775-B046-8F95-B88A9607887D}" type="datetimeFigureOut">
              <a:rPr lang="es-ES" smtClean="0"/>
              <a:t>18/1/21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2347B-F071-D740-BE6B-E46B4290AD8A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624CD-8775-B046-8F95-B88A9607887D}" type="datetimeFigureOut">
              <a:rPr lang="es-ES" smtClean="0"/>
              <a:t>18/1/21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2347B-F071-D740-BE6B-E46B4290AD8A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_tradnl"/>
              <a:t>Arrastre la imagen al marcador de posición o haga clic en el icono para agregar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624CD-8775-B046-8F95-B88A9607887D}" type="datetimeFigureOut">
              <a:rPr lang="es-ES" smtClean="0"/>
              <a:t>18/1/21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2347B-F071-D740-BE6B-E46B4290AD8A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0B624CD-8775-B046-8F95-B88A9607887D}" type="datetimeFigureOut">
              <a:rPr lang="es-ES" smtClean="0"/>
              <a:t>18/1/21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1062347B-F071-D740-BE6B-E46B4290AD8A}" type="slidenum">
              <a:rPr lang="es-ES" smtClean="0"/>
              <a:t>‹Nº›</a:t>
            </a:fld>
            <a:endParaRPr lang="es-ES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3" r:id="rId1"/>
    <p:sldLayoutId id="2147483834" r:id="rId2"/>
    <p:sldLayoutId id="2147483835" r:id="rId3"/>
    <p:sldLayoutId id="2147483836" r:id="rId4"/>
    <p:sldLayoutId id="2147483837" r:id="rId5"/>
    <p:sldLayoutId id="2147483838" r:id="rId6"/>
    <p:sldLayoutId id="2147483839" r:id="rId7"/>
    <p:sldLayoutId id="2147483840" r:id="rId8"/>
    <p:sldLayoutId id="2147483841" r:id="rId9"/>
    <p:sldLayoutId id="2147483842" r:id="rId10"/>
    <p:sldLayoutId id="2147483843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jpe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Cómo ha afectado el Covid a las personas con discapacidad? - Diversis  Corporación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50"/>
          <a:stretch/>
        </p:blipFill>
        <p:spPr bwMode="auto">
          <a:xfrm>
            <a:off x="0" y="0"/>
            <a:ext cx="9137549" cy="6891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ángulo 4"/>
          <p:cNvSpPr/>
          <p:nvPr/>
        </p:nvSpPr>
        <p:spPr>
          <a:xfrm>
            <a:off x="795434" y="3252539"/>
            <a:ext cx="8361947" cy="1196424"/>
          </a:xfrm>
          <a:prstGeom prst="rect">
            <a:avLst/>
          </a:prstGeom>
          <a:solidFill>
            <a:schemeClr val="bg1">
              <a:alpha val="68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95434" y="3757159"/>
            <a:ext cx="8375328" cy="631644"/>
          </a:xfrm>
        </p:spPr>
        <p:txBody>
          <a:bodyPr>
            <a:noAutofit/>
          </a:bodyPr>
          <a:lstStyle/>
          <a:p>
            <a:r>
              <a:rPr lang="es-MX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Resumen de políticas: </a:t>
            </a:r>
            <a:r>
              <a:rPr lang="es-MX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COVID</a:t>
            </a:r>
            <a:r>
              <a:rPr lang="es-MX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-19 y la necesidad de actuar sobre la salud mental</a:t>
            </a:r>
            <a:endParaRPr lang="es-ES" sz="3200" b="1" dirty="0">
              <a:solidFill>
                <a:schemeClr val="tx1"/>
              </a:solidFill>
              <a:effectLst>
                <a:outerShdw blurRad="63500" dist="38100" dir="5400000" algn="t" rotWithShape="0">
                  <a:prstClr val="black">
                    <a:alpha val="25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ítulo 1">
            <a:extLst>
              <a:ext uri="{FF2B5EF4-FFF2-40B4-BE49-F238E27FC236}">
                <a16:creationId xmlns:a16="http://schemas.microsoft.com/office/drawing/2014/main" id="{3715F697-8EB8-4409-90EA-6669D99117C9}"/>
              </a:ext>
            </a:extLst>
          </p:cNvPr>
          <p:cNvSpPr txBox="1">
            <a:spLocks/>
          </p:cNvSpPr>
          <p:nvPr/>
        </p:nvSpPr>
        <p:spPr>
          <a:xfrm>
            <a:off x="6892741" y="66632"/>
            <a:ext cx="2657660" cy="32130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80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s-MX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13 ENERO 2020</a:t>
            </a:r>
            <a:endParaRPr lang="es-ES" sz="180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ítulo 1"/>
          <p:cNvSpPr txBox="1">
            <a:spLocks/>
          </p:cNvSpPr>
          <p:nvPr/>
        </p:nvSpPr>
        <p:spPr>
          <a:xfrm>
            <a:off x="2229754" y="4448963"/>
            <a:ext cx="8375328" cy="30725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80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z="140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Policy Brief: </a:t>
            </a:r>
            <a:r>
              <a:rPr lang="en-US" sz="14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COVID</a:t>
            </a:r>
            <a:r>
              <a:rPr lang="en-US" sz="140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-19 and the need for action on mental health</a:t>
            </a:r>
            <a:endParaRPr lang="es-ES" sz="1400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29709" y="4756218"/>
            <a:ext cx="1048392" cy="349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8626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entágono 23"/>
          <p:cNvSpPr/>
          <p:nvPr/>
        </p:nvSpPr>
        <p:spPr>
          <a:xfrm>
            <a:off x="214311" y="96105"/>
            <a:ext cx="8624861" cy="617876"/>
          </a:xfrm>
          <a:prstGeom prst="homePlate">
            <a:avLst>
              <a:gd name="adj" fmla="val 37808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5" name="Pentágono 24"/>
          <p:cNvSpPr/>
          <p:nvPr/>
        </p:nvSpPr>
        <p:spPr>
          <a:xfrm>
            <a:off x="-1" y="89591"/>
            <a:ext cx="8624861" cy="609843"/>
          </a:xfrm>
          <a:prstGeom prst="homePlate">
            <a:avLst>
              <a:gd name="adj" fmla="val 37808"/>
            </a:avLst>
          </a:pr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1" name="CuadroTexto 30"/>
          <p:cNvSpPr txBox="1"/>
          <p:nvPr/>
        </p:nvSpPr>
        <p:spPr>
          <a:xfrm>
            <a:off x="216393" y="197231"/>
            <a:ext cx="78865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ACCIONES RECOMENDADAS</a:t>
            </a:r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8718F468-3C22-4AE2-8F9B-6EC280DCA793}"/>
              </a:ext>
            </a:extLst>
          </p:cNvPr>
          <p:cNvSpPr txBox="1"/>
          <p:nvPr/>
        </p:nvSpPr>
        <p:spPr>
          <a:xfrm flipH="1">
            <a:off x="844549" y="699434"/>
            <a:ext cx="7550149" cy="540645"/>
          </a:xfrm>
          <a:prstGeom prst="rect">
            <a:avLst/>
          </a:prstGeom>
          <a:noFill/>
          <a:ln w="28575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algn="ctr"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/>
            <a:r>
              <a:rPr lang="es-MX" b="1" dirty="0">
                <a:solidFill>
                  <a:srgbClr val="FC8918"/>
                </a:solidFill>
              </a:rPr>
              <a:t>Apoyar la recuperación  de la COVID-19 construyendo servicios de salud mental para el futuro</a:t>
            </a:r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8718F468-3C22-4AE2-8F9B-6EC280DCA793}"/>
              </a:ext>
            </a:extLst>
          </p:cNvPr>
          <p:cNvSpPr txBox="1"/>
          <p:nvPr/>
        </p:nvSpPr>
        <p:spPr>
          <a:xfrm flipH="1">
            <a:off x="1364599" y="1049816"/>
            <a:ext cx="7779401" cy="766521"/>
          </a:xfrm>
          <a:prstGeom prst="rect">
            <a:avLst/>
          </a:prstGeom>
          <a:noFill/>
          <a:ln w="28575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algn="ctr"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just"/>
            <a:r>
              <a:rPr lang="es-MX" dirty="0">
                <a:solidFill>
                  <a:schemeClr val="tx1"/>
                </a:solidFill>
              </a:rPr>
              <a:t>Actualmente la salud mental se encuentran muy mal financiados.</a:t>
            </a:r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id="{8718F468-3C22-4AE2-8F9B-6EC280DCA793}"/>
              </a:ext>
            </a:extLst>
          </p:cNvPr>
          <p:cNvSpPr txBox="1"/>
          <p:nvPr/>
        </p:nvSpPr>
        <p:spPr>
          <a:xfrm flipH="1">
            <a:off x="1364600" y="1685094"/>
            <a:ext cx="7779401" cy="766521"/>
          </a:xfrm>
          <a:prstGeom prst="rect">
            <a:avLst/>
          </a:prstGeom>
          <a:noFill/>
          <a:ln w="28575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algn="ctr"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just"/>
            <a:r>
              <a:rPr lang="es-MX" dirty="0">
                <a:solidFill>
                  <a:schemeClr val="tx1"/>
                </a:solidFill>
              </a:rPr>
              <a:t>Se deben organizar servicios asequibles basados en la comunidad que sean efectivos y protejan los derechos humanos de las personas, como plan de recuperación ante la COVID-19</a:t>
            </a: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8718F468-3C22-4AE2-8F9B-6EC280DCA793}"/>
              </a:ext>
            </a:extLst>
          </p:cNvPr>
          <p:cNvSpPr txBox="1"/>
          <p:nvPr/>
        </p:nvSpPr>
        <p:spPr>
          <a:xfrm flipH="1">
            <a:off x="1364600" y="2477077"/>
            <a:ext cx="7779401" cy="766521"/>
          </a:xfrm>
          <a:prstGeom prst="rect">
            <a:avLst/>
          </a:prstGeom>
          <a:noFill/>
          <a:ln w="28575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algn="ctr"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just"/>
            <a:r>
              <a:rPr lang="es-MX" dirty="0">
                <a:solidFill>
                  <a:schemeClr val="tx1"/>
                </a:solidFill>
              </a:rPr>
              <a:t>La salud mental debe incluirse en los paquetes de beneficios de atención médica y en los planes de seguros, para garantizar que se cubran las necesidades esenciales de salud mental. </a:t>
            </a:r>
          </a:p>
        </p:txBody>
      </p:sp>
      <p:sp>
        <p:nvSpPr>
          <p:cNvPr id="2" name="Cheurón 1"/>
          <p:cNvSpPr/>
          <p:nvPr/>
        </p:nvSpPr>
        <p:spPr>
          <a:xfrm>
            <a:off x="1002393" y="1319684"/>
            <a:ext cx="317500" cy="304800"/>
          </a:xfrm>
          <a:prstGeom prst="chevron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  <p:sp>
        <p:nvSpPr>
          <p:cNvPr id="34" name="Cheurón 33"/>
          <p:cNvSpPr/>
          <p:nvPr/>
        </p:nvSpPr>
        <p:spPr>
          <a:xfrm>
            <a:off x="1002393" y="1842752"/>
            <a:ext cx="317500" cy="304800"/>
          </a:xfrm>
          <a:prstGeom prst="chevron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  <p:sp>
        <p:nvSpPr>
          <p:cNvPr id="35" name="Cheurón 34"/>
          <p:cNvSpPr/>
          <p:nvPr/>
        </p:nvSpPr>
        <p:spPr>
          <a:xfrm>
            <a:off x="1002394" y="2682475"/>
            <a:ext cx="317500" cy="304800"/>
          </a:xfrm>
          <a:prstGeom prst="chevron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8718F468-3C22-4AE2-8F9B-6EC280DCA793}"/>
              </a:ext>
            </a:extLst>
          </p:cNvPr>
          <p:cNvSpPr txBox="1"/>
          <p:nvPr/>
        </p:nvSpPr>
        <p:spPr>
          <a:xfrm flipH="1">
            <a:off x="1364599" y="3241446"/>
            <a:ext cx="7779401" cy="510198"/>
          </a:xfrm>
          <a:prstGeom prst="rect">
            <a:avLst/>
          </a:prstGeom>
          <a:noFill/>
          <a:ln w="28575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algn="ctr"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just"/>
            <a:r>
              <a:rPr lang="es-MX" dirty="0">
                <a:solidFill>
                  <a:schemeClr val="tx1"/>
                </a:solidFill>
              </a:rPr>
              <a:t>La investigación debe formar parte de los esfuerzos de recuperación</a:t>
            </a:r>
          </a:p>
        </p:txBody>
      </p:sp>
      <p:sp>
        <p:nvSpPr>
          <p:cNvPr id="14" name="Cheurón 13"/>
          <p:cNvSpPr/>
          <p:nvPr/>
        </p:nvSpPr>
        <p:spPr>
          <a:xfrm>
            <a:off x="1002394" y="3357943"/>
            <a:ext cx="317500" cy="304800"/>
          </a:xfrm>
          <a:prstGeom prst="chevron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  <p:pic>
        <p:nvPicPr>
          <p:cNvPr id="8194" name="Picture 2" descr="La Junta no da fecha para retomar la atención presencial en todos los  centros de salud de Extremadura - Radio Interior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32" t="422" r="13984" b="-422"/>
          <a:stretch/>
        </p:blipFill>
        <p:spPr bwMode="auto">
          <a:xfrm>
            <a:off x="1762405" y="3677634"/>
            <a:ext cx="2888841" cy="2880000"/>
          </a:xfrm>
          <a:prstGeom prst="ellipse">
            <a:avLst/>
          </a:prstGeom>
          <a:ln>
            <a:noFill/>
          </a:ln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Los problemas de la Atención Primaria en salud mental | FOBIA SOCIA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4297" y="3662743"/>
            <a:ext cx="3501529" cy="2880000"/>
          </a:xfrm>
          <a:prstGeom prst="ellipse">
            <a:avLst/>
          </a:prstGeom>
          <a:ln>
            <a:noFill/>
          </a:ln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28967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entágono 23"/>
          <p:cNvSpPr/>
          <p:nvPr/>
        </p:nvSpPr>
        <p:spPr>
          <a:xfrm>
            <a:off x="214311" y="96105"/>
            <a:ext cx="8624861" cy="617876"/>
          </a:xfrm>
          <a:prstGeom prst="homePlate">
            <a:avLst>
              <a:gd name="adj" fmla="val 37808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5" name="Pentágono 24"/>
          <p:cNvSpPr/>
          <p:nvPr/>
        </p:nvSpPr>
        <p:spPr>
          <a:xfrm>
            <a:off x="-1" y="89591"/>
            <a:ext cx="8624861" cy="609843"/>
          </a:xfrm>
          <a:prstGeom prst="homePlate">
            <a:avLst>
              <a:gd name="adj" fmla="val 37808"/>
            </a:avLst>
          </a:pr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1" name="CuadroTexto 30"/>
          <p:cNvSpPr txBox="1"/>
          <p:nvPr/>
        </p:nvSpPr>
        <p:spPr>
          <a:xfrm>
            <a:off x="216393" y="164573"/>
            <a:ext cx="78865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REFERENCIAS</a:t>
            </a:r>
          </a:p>
        </p:txBody>
      </p:sp>
      <p:sp>
        <p:nvSpPr>
          <p:cNvPr id="37" name="Proceso 18">
            <a:extLst>
              <a:ext uri="{FF2B5EF4-FFF2-40B4-BE49-F238E27FC236}">
                <a16:creationId xmlns:a16="http://schemas.microsoft.com/office/drawing/2014/main" id="{0A29B20B-1720-49DE-BB2D-02071AE1855F}"/>
              </a:ext>
            </a:extLst>
          </p:cNvPr>
          <p:cNvSpPr/>
          <p:nvPr/>
        </p:nvSpPr>
        <p:spPr>
          <a:xfrm>
            <a:off x="-1" y="5212501"/>
            <a:ext cx="9259004" cy="965362"/>
          </a:xfrm>
          <a:prstGeom prst="rect">
            <a:avLst/>
          </a:prstGeom>
          <a:noFill/>
          <a:ln w="3175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Consulta el material oficial de las Naciones Unidas aquí: </a:t>
            </a:r>
          </a:p>
          <a:p>
            <a:pPr algn="ctr"/>
            <a:endParaRPr lang="es-MX" sz="20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MX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https://www.un.org/sites/un2.un.org/files/un_policy_brief-covid_and_mental_health_final.pdf</a:t>
            </a:r>
          </a:p>
        </p:txBody>
      </p:sp>
    </p:spTree>
    <p:extLst>
      <p:ext uri="{BB962C8B-B14F-4D97-AF65-F5344CB8AC3E}">
        <p14:creationId xmlns:p14="http://schemas.microsoft.com/office/powerpoint/2010/main" val="24860665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ómo ganar la batalla contra el COVID-19 | Salud | Actualidad | ESA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1" y="1730032"/>
            <a:ext cx="9177583" cy="5163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Pentágono 23"/>
          <p:cNvSpPr/>
          <p:nvPr/>
        </p:nvSpPr>
        <p:spPr>
          <a:xfrm>
            <a:off x="214311" y="96105"/>
            <a:ext cx="8624861" cy="617876"/>
          </a:xfrm>
          <a:prstGeom prst="homePlate">
            <a:avLst>
              <a:gd name="adj" fmla="val 37808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5" name="Pentágono 24"/>
          <p:cNvSpPr/>
          <p:nvPr/>
        </p:nvSpPr>
        <p:spPr>
          <a:xfrm>
            <a:off x="-1" y="89591"/>
            <a:ext cx="8624861" cy="609843"/>
          </a:xfrm>
          <a:prstGeom prst="homePlate">
            <a:avLst>
              <a:gd name="adj" fmla="val 37808"/>
            </a:avLst>
          </a:pr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1" name="CuadroTexto 30"/>
          <p:cNvSpPr txBox="1"/>
          <p:nvPr/>
        </p:nvSpPr>
        <p:spPr>
          <a:xfrm>
            <a:off x="216393" y="197231"/>
            <a:ext cx="78865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RESUMEN</a:t>
            </a:r>
          </a:p>
        </p:txBody>
      </p:sp>
      <p:sp>
        <p:nvSpPr>
          <p:cNvPr id="14" name="Rectángulo redondeado 26">
            <a:extLst>
              <a:ext uri="{FF2B5EF4-FFF2-40B4-BE49-F238E27FC236}">
                <a16:creationId xmlns:a16="http://schemas.microsoft.com/office/drawing/2014/main" id="{38387EC0-B793-4B9A-81A7-BBCB94984480}"/>
              </a:ext>
            </a:extLst>
          </p:cNvPr>
          <p:cNvSpPr/>
          <p:nvPr/>
        </p:nvSpPr>
        <p:spPr>
          <a:xfrm>
            <a:off x="231060" y="814375"/>
            <a:ext cx="8709740" cy="656842"/>
          </a:xfrm>
          <a:prstGeom prst="roundRect">
            <a:avLst/>
          </a:prstGeom>
          <a:solidFill>
            <a:srgbClr val="C00000"/>
          </a:solidFill>
          <a:ln w="3175">
            <a:noFill/>
            <a:prstDash val="lg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>
                <a:solidFill>
                  <a:schemeClr val="bg1"/>
                </a:solidFill>
                <a:latin typeface="Arial" panose="020B0604020202020204" pitchFamily="34" charset="0"/>
              </a:rPr>
              <a:t>A partir de la crisis en la salud física del COVID-19 surge una fuerte crisis en la salud mental si no se toman acciones.</a:t>
            </a:r>
          </a:p>
        </p:txBody>
      </p:sp>
      <p:sp>
        <p:nvSpPr>
          <p:cNvPr id="27" name="Proceso 18">
            <a:extLst>
              <a:ext uri="{FF2B5EF4-FFF2-40B4-BE49-F238E27FC236}">
                <a16:creationId xmlns:a16="http://schemas.microsoft.com/office/drawing/2014/main" id="{96648C4C-634C-4D12-AC8B-11AF0422C93F}"/>
              </a:ext>
            </a:extLst>
          </p:cNvPr>
          <p:cNvSpPr/>
          <p:nvPr/>
        </p:nvSpPr>
        <p:spPr>
          <a:xfrm>
            <a:off x="157162" y="1752771"/>
            <a:ext cx="2969761" cy="437670"/>
          </a:xfrm>
          <a:prstGeom prst="rect">
            <a:avLst/>
          </a:prstGeom>
          <a:solidFill>
            <a:srgbClr val="002060"/>
          </a:solidFill>
          <a:ln w="3175">
            <a:solidFill>
              <a:schemeClr val="bg1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Causas de estrés psicológico</a:t>
            </a:r>
          </a:p>
        </p:txBody>
      </p:sp>
      <p:sp>
        <p:nvSpPr>
          <p:cNvPr id="9" name="Proceso 18">
            <a:extLst>
              <a:ext uri="{FF2B5EF4-FFF2-40B4-BE49-F238E27FC236}">
                <a16:creationId xmlns:a16="http://schemas.microsoft.com/office/drawing/2014/main" id="{96648C4C-634C-4D12-AC8B-11AF0422C93F}"/>
              </a:ext>
            </a:extLst>
          </p:cNvPr>
          <p:cNvSpPr/>
          <p:nvPr/>
        </p:nvSpPr>
        <p:spPr>
          <a:xfrm>
            <a:off x="950991" y="4958669"/>
            <a:ext cx="3062288" cy="444092"/>
          </a:xfrm>
          <a:prstGeom prst="rect">
            <a:avLst/>
          </a:prstGeom>
          <a:solidFill>
            <a:srgbClr val="002060"/>
          </a:solidFill>
          <a:ln w="3175">
            <a:solidFill>
              <a:schemeClr val="bg1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Poblaciones más afectadas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3C847FBD-C676-46A6-8D61-EED307C399F8}"/>
              </a:ext>
            </a:extLst>
          </p:cNvPr>
          <p:cNvSpPr txBox="1"/>
          <p:nvPr/>
        </p:nvSpPr>
        <p:spPr>
          <a:xfrm>
            <a:off x="949049" y="2368687"/>
            <a:ext cx="2365651" cy="284159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>
            <a:noFill/>
            <a:prstDash val="lg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algn="ctr"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s-MX" sz="1400" dirty="0">
                <a:solidFill>
                  <a:schemeClr val="tx1"/>
                </a:solidFill>
              </a:rPr>
              <a:t>Impacto en la salud física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3C847FBD-C676-46A6-8D61-EED307C399F8}"/>
              </a:ext>
            </a:extLst>
          </p:cNvPr>
          <p:cNvSpPr txBox="1"/>
          <p:nvPr/>
        </p:nvSpPr>
        <p:spPr>
          <a:xfrm>
            <a:off x="949049" y="2757348"/>
            <a:ext cx="2365651" cy="284159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>
            <a:noFill/>
            <a:prstDash val="lg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algn="ctr"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s-MX" sz="1400" dirty="0">
                <a:solidFill>
                  <a:schemeClr val="tx1"/>
                </a:solidFill>
              </a:rPr>
              <a:t>Aislamiento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3C847FBD-C676-46A6-8D61-EED307C399F8}"/>
              </a:ext>
            </a:extLst>
          </p:cNvPr>
          <p:cNvSpPr txBox="1"/>
          <p:nvPr/>
        </p:nvSpPr>
        <p:spPr>
          <a:xfrm>
            <a:off x="949048" y="3146009"/>
            <a:ext cx="2365651" cy="284159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>
            <a:noFill/>
            <a:prstDash val="lg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algn="ctr"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s-MX" sz="1400" dirty="0">
                <a:solidFill>
                  <a:schemeClr val="tx1"/>
                </a:solidFill>
              </a:rPr>
              <a:t>Distanciamiento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3C847FBD-C676-46A6-8D61-EED307C399F8}"/>
              </a:ext>
            </a:extLst>
          </p:cNvPr>
          <p:cNvSpPr txBox="1"/>
          <p:nvPr/>
        </p:nvSpPr>
        <p:spPr>
          <a:xfrm>
            <a:off x="949047" y="3534670"/>
            <a:ext cx="2365651" cy="284159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>
            <a:noFill/>
            <a:prstDash val="lg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algn="ctr"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s-MX" sz="1400" dirty="0">
                <a:solidFill>
                  <a:schemeClr val="tx1"/>
                </a:solidFill>
              </a:rPr>
              <a:t>Economía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3C847FBD-C676-46A6-8D61-EED307C399F8}"/>
              </a:ext>
            </a:extLst>
          </p:cNvPr>
          <p:cNvSpPr txBox="1"/>
          <p:nvPr/>
        </p:nvSpPr>
        <p:spPr>
          <a:xfrm>
            <a:off x="949047" y="3923331"/>
            <a:ext cx="2365651" cy="284159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>
            <a:noFill/>
            <a:prstDash val="lg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algn="ctr"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s-MX" sz="1400" dirty="0">
                <a:solidFill>
                  <a:schemeClr val="tx1"/>
                </a:solidFill>
              </a:rPr>
              <a:t>Desinformación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3C847FBD-C676-46A6-8D61-EED307C399F8}"/>
              </a:ext>
            </a:extLst>
          </p:cNvPr>
          <p:cNvSpPr txBox="1"/>
          <p:nvPr/>
        </p:nvSpPr>
        <p:spPr>
          <a:xfrm>
            <a:off x="949046" y="4311992"/>
            <a:ext cx="2365651" cy="284159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>
            <a:noFill/>
            <a:prstDash val="lg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algn="ctr"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s-MX" sz="1400" dirty="0">
                <a:solidFill>
                  <a:schemeClr val="tx1"/>
                </a:solidFill>
              </a:rPr>
              <a:t>Miedo a la perdida</a:t>
            </a:r>
          </a:p>
        </p:txBody>
      </p:sp>
      <p:cxnSp>
        <p:nvCxnSpPr>
          <p:cNvPr id="17" name="Conector: angular 2">
            <a:extLst>
              <a:ext uri="{FF2B5EF4-FFF2-40B4-BE49-F238E27FC236}">
                <a16:creationId xmlns:a16="http://schemas.microsoft.com/office/drawing/2014/main" id="{9F347E74-4D18-4899-862C-DB659B62436C}"/>
              </a:ext>
            </a:extLst>
          </p:cNvPr>
          <p:cNvCxnSpPr/>
          <p:nvPr/>
        </p:nvCxnSpPr>
        <p:spPr>
          <a:xfrm>
            <a:off x="424021" y="2216383"/>
            <a:ext cx="526970" cy="306827"/>
          </a:xfrm>
          <a:prstGeom prst="bentConnector3">
            <a:avLst>
              <a:gd name="adj1" fmla="val 423"/>
            </a:avLst>
          </a:prstGeom>
          <a:ln>
            <a:solidFill>
              <a:srgbClr val="002060"/>
            </a:solidFill>
            <a:tailEnd type="oval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Conector: angular 33">
            <a:extLst>
              <a:ext uri="{FF2B5EF4-FFF2-40B4-BE49-F238E27FC236}">
                <a16:creationId xmlns:a16="http://schemas.microsoft.com/office/drawing/2014/main" id="{6F308BE9-6F17-48CF-AE03-E7658E4D4243}"/>
              </a:ext>
            </a:extLst>
          </p:cNvPr>
          <p:cNvCxnSpPr/>
          <p:nvPr/>
        </p:nvCxnSpPr>
        <p:spPr>
          <a:xfrm>
            <a:off x="424021" y="2611333"/>
            <a:ext cx="526970" cy="306827"/>
          </a:xfrm>
          <a:prstGeom prst="bentConnector3">
            <a:avLst>
              <a:gd name="adj1" fmla="val 423"/>
            </a:avLst>
          </a:prstGeom>
          <a:ln>
            <a:solidFill>
              <a:srgbClr val="002060"/>
            </a:solidFill>
            <a:tailEnd type="oval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Conector: angular 34">
            <a:extLst>
              <a:ext uri="{FF2B5EF4-FFF2-40B4-BE49-F238E27FC236}">
                <a16:creationId xmlns:a16="http://schemas.microsoft.com/office/drawing/2014/main" id="{10B99BBB-715C-45FE-B539-1033E5527FF3}"/>
              </a:ext>
            </a:extLst>
          </p:cNvPr>
          <p:cNvCxnSpPr/>
          <p:nvPr/>
        </p:nvCxnSpPr>
        <p:spPr>
          <a:xfrm>
            <a:off x="422079" y="2962492"/>
            <a:ext cx="526970" cy="306827"/>
          </a:xfrm>
          <a:prstGeom prst="bentConnector3">
            <a:avLst>
              <a:gd name="adj1" fmla="val 423"/>
            </a:avLst>
          </a:prstGeom>
          <a:ln>
            <a:solidFill>
              <a:srgbClr val="002060"/>
            </a:solidFill>
            <a:tailEnd type="oval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Conector: angular 35">
            <a:extLst>
              <a:ext uri="{FF2B5EF4-FFF2-40B4-BE49-F238E27FC236}">
                <a16:creationId xmlns:a16="http://schemas.microsoft.com/office/drawing/2014/main" id="{9A57C683-3F76-49FF-8EFF-EFC960A60762}"/>
              </a:ext>
            </a:extLst>
          </p:cNvPr>
          <p:cNvCxnSpPr>
            <a:cxnSpLocks/>
          </p:cNvCxnSpPr>
          <p:nvPr/>
        </p:nvCxnSpPr>
        <p:spPr>
          <a:xfrm>
            <a:off x="422079" y="3346317"/>
            <a:ext cx="526970" cy="306827"/>
          </a:xfrm>
          <a:prstGeom prst="bentConnector3">
            <a:avLst>
              <a:gd name="adj1" fmla="val 423"/>
            </a:avLst>
          </a:prstGeom>
          <a:ln>
            <a:solidFill>
              <a:srgbClr val="002060"/>
            </a:solidFill>
            <a:tailEnd type="oval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Conector recto 21">
            <a:extLst>
              <a:ext uri="{FF2B5EF4-FFF2-40B4-BE49-F238E27FC236}">
                <a16:creationId xmlns:a16="http://schemas.microsoft.com/office/drawing/2014/main" id="{8F54BAD6-90AD-4459-BAFD-EC3ACF92D1FC}"/>
              </a:ext>
            </a:extLst>
          </p:cNvPr>
          <p:cNvCxnSpPr>
            <a:cxnSpLocks/>
          </p:cNvCxnSpPr>
          <p:nvPr/>
        </p:nvCxnSpPr>
        <p:spPr>
          <a:xfrm>
            <a:off x="424022" y="2190441"/>
            <a:ext cx="0" cy="2275057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Conector: angular 2">
            <a:extLst>
              <a:ext uri="{FF2B5EF4-FFF2-40B4-BE49-F238E27FC236}">
                <a16:creationId xmlns:a16="http://schemas.microsoft.com/office/drawing/2014/main" id="{9F347E74-4D18-4899-862C-DB659B62436C}"/>
              </a:ext>
            </a:extLst>
          </p:cNvPr>
          <p:cNvCxnSpPr/>
          <p:nvPr/>
        </p:nvCxnSpPr>
        <p:spPr>
          <a:xfrm>
            <a:off x="424021" y="3753538"/>
            <a:ext cx="526970" cy="306827"/>
          </a:xfrm>
          <a:prstGeom prst="bentConnector3">
            <a:avLst>
              <a:gd name="adj1" fmla="val 423"/>
            </a:avLst>
          </a:prstGeom>
          <a:ln>
            <a:solidFill>
              <a:srgbClr val="002060"/>
            </a:solidFill>
            <a:tailEnd type="oval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Conector: angular 33">
            <a:extLst>
              <a:ext uri="{FF2B5EF4-FFF2-40B4-BE49-F238E27FC236}">
                <a16:creationId xmlns:a16="http://schemas.microsoft.com/office/drawing/2014/main" id="{6F308BE9-6F17-48CF-AE03-E7658E4D4243}"/>
              </a:ext>
            </a:extLst>
          </p:cNvPr>
          <p:cNvCxnSpPr/>
          <p:nvPr/>
        </p:nvCxnSpPr>
        <p:spPr>
          <a:xfrm>
            <a:off x="424021" y="4153908"/>
            <a:ext cx="526970" cy="306827"/>
          </a:xfrm>
          <a:prstGeom prst="bentConnector3">
            <a:avLst>
              <a:gd name="adj1" fmla="val 423"/>
            </a:avLst>
          </a:prstGeom>
          <a:ln>
            <a:solidFill>
              <a:srgbClr val="002060"/>
            </a:solidFill>
            <a:tailEnd type="oval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0" name="CuadroTexto 39">
            <a:extLst>
              <a:ext uri="{FF2B5EF4-FFF2-40B4-BE49-F238E27FC236}">
                <a16:creationId xmlns:a16="http://schemas.microsoft.com/office/drawing/2014/main" id="{3C847FBD-C676-46A6-8D61-EED307C399F8}"/>
              </a:ext>
            </a:extLst>
          </p:cNvPr>
          <p:cNvSpPr txBox="1"/>
          <p:nvPr/>
        </p:nvSpPr>
        <p:spPr>
          <a:xfrm>
            <a:off x="435915" y="5531418"/>
            <a:ext cx="2237695" cy="252844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>
            <a:noFill/>
            <a:prstDash val="lg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algn="ctr"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s-MX" sz="1400" dirty="0">
                <a:solidFill>
                  <a:schemeClr val="tx1"/>
                </a:solidFill>
              </a:rPr>
              <a:t>Trabajadores de la salud</a:t>
            </a:r>
          </a:p>
        </p:txBody>
      </p:sp>
      <p:sp>
        <p:nvSpPr>
          <p:cNvPr id="41" name="CuadroTexto 40">
            <a:extLst>
              <a:ext uri="{FF2B5EF4-FFF2-40B4-BE49-F238E27FC236}">
                <a16:creationId xmlns:a16="http://schemas.microsoft.com/office/drawing/2014/main" id="{3C847FBD-C676-46A6-8D61-EED307C399F8}"/>
              </a:ext>
            </a:extLst>
          </p:cNvPr>
          <p:cNvSpPr txBox="1"/>
          <p:nvPr/>
        </p:nvSpPr>
        <p:spPr>
          <a:xfrm>
            <a:off x="840992" y="5857782"/>
            <a:ext cx="3273887" cy="307330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>
            <a:noFill/>
            <a:prstDash val="lg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algn="ctr"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s-MX" sz="1400" dirty="0">
                <a:solidFill>
                  <a:schemeClr val="tx1"/>
                </a:solidFill>
              </a:rPr>
              <a:t>Adultos mayores con enfermedades</a:t>
            </a:r>
          </a:p>
        </p:txBody>
      </p:sp>
      <p:sp>
        <p:nvSpPr>
          <p:cNvPr id="42" name="CuadroTexto 41">
            <a:extLst>
              <a:ext uri="{FF2B5EF4-FFF2-40B4-BE49-F238E27FC236}">
                <a16:creationId xmlns:a16="http://schemas.microsoft.com/office/drawing/2014/main" id="{3C847FBD-C676-46A6-8D61-EED307C399F8}"/>
              </a:ext>
            </a:extLst>
          </p:cNvPr>
          <p:cNvSpPr txBox="1"/>
          <p:nvPr/>
        </p:nvSpPr>
        <p:spPr>
          <a:xfrm>
            <a:off x="2806823" y="5507182"/>
            <a:ext cx="1897979" cy="262980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>
            <a:noFill/>
            <a:prstDash val="lg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algn="ctr"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s-MX" sz="1400" dirty="0">
                <a:solidFill>
                  <a:schemeClr val="tx1"/>
                </a:solidFill>
              </a:rPr>
              <a:t>Niños y adolescentes</a:t>
            </a:r>
          </a:p>
        </p:txBody>
      </p:sp>
    </p:spTree>
    <p:extLst>
      <p:ext uri="{BB962C8B-B14F-4D97-AF65-F5344CB8AC3E}">
        <p14:creationId xmlns:p14="http://schemas.microsoft.com/office/powerpoint/2010/main" val="26560140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entágono 23"/>
          <p:cNvSpPr/>
          <p:nvPr/>
        </p:nvSpPr>
        <p:spPr>
          <a:xfrm>
            <a:off x="214311" y="96105"/>
            <a:ext cx="8624861" cy="617876"/>
          </a:xfrm>
          <a:prstGeom prst="homePlate">
            <a:avLst>
              <a:gd name="adj" fmla="val 37808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5" name="Pentágono 24"/>
          <p:cNvSpPr/>
          <p:nvPr/>
        </p:nvSpPr>
        <p:spPr>
          <a:xfrm>
            <a:off x="-1" y="89591"/>
            <a:ext cx="8624861" cy="609843"/>
          </a:xfrm>
          <a:prstGeom prst="homePlate">
            <a:avLst>
              <a:gd name="adj" fmla="val 37808"/>
            </a:avLst>
          </a:pr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1" name="CuadroTexto 30"/>
          <p:cNvSpPr txBox="1"/>
          <p:nvPr/>
        </p:nvSpPr>
        <p:spPr>
          <a:xfrm>
            <a:off x="216393" y="197231"/>
            <a:ext cx="78865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MINIMIZAR LAS CONSECUENCIAS</a:t>
            </a:r>
          </a:p>
        </p:txBody>
      </p:sp>
      <p:sp>
        <p:nvSpPr>
          <p:cNvPr id="20" name="Rectángulo redondeado 26">
            <a:extLst>
              <a:ext uri="{FF2B5EF4-FFF2-40B4-BE49-F238E27FC236}">
                <a16:creationId xmlns:a16="http://schemas.microsoft.com/office/drawing/2014/main" id="{7EA3E18A-D49A-4F72-B97E-01897D96CA8A}"/>
              </a:ext>
            </a:extLst>
          </p:cNvPr>
          <p:cNvSpPr/>
          <p:nvPr/>
        </p:nvSpPr>
        <p:spPr>
          <a:xfrm>
            <a:off x="941670" y="839150"/>
            <a:ext cx="7114804" cy="499642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Aplicar un enfoque de toda la sociedad para </a:t>
            </a:r>
            <a:r>
              <a:rPr lang="es-MX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promover, proteger y cuidar </a:t>
            </a:r>
            <a:r>
              <a:rPr lang="es-MX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es-MX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salud mental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26557D59-78DD-4425-B41E-6BA8B41DA7A9}"/>
              </a:ext>
            </a:extLst>
          </p:cNvPr>
          <p:cNvSpPr txBox="1"/>
          <p:nvPr/>
        </p:nvSpPr>
        <p:spPr>
          <a:xfrm>
            <a:off x="627560" y="1738401"/>
            <a:ext cx="5264626" cy="403639"/>
          </a:xfrm>
          <a:prstGeom prst="flowChartAlternateProcess">
            <a:avLst/>
          </a:prstGeom>
          <a:solidFill>
            <a:srgbClr val="002060"/>
          </a:solidFill>
          <a:ln w="3175">
            <a:noFill/>
            <a:prstDash val="lg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algn="ctr"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s-MX" sz="1200" dirty="0"/>
              <a:t>Incluir consideraciones de salud mental en planes de respuesta nacional.</a:t>
            </a:r>
          </a:p>
        </p:txBody>
      </p:sp>
      <p:sp>
        <p:nvSpPr>
          <p:cNvPr id="23" name="Rectángulo redondeado 26">
            <a:extLst>
              <a:ext uri="{FF2B5EF4-FFF2-40B4-BE49-F238E27FC236}">
                <a16:creationId xmlns:a16="http://schemas.microsoft.com/office/drawing/2014/main" id="{3F94BA8A-5D24-4DD6-A052-52FEC7F46381}"/>
              </a:ext>
            </a:extLst>
          </p:cNvPr>
          <p:cNvSpPr/>
          <p:nvPr/>
        </p:nvSpPr>
        <p:spPr>
          <a:xfrm rot="16200000">
            <a:off x="-694447" y="1922734"/>
            <a:ext cx="1909649" cy="352874"/>
          </a:xfrm>
          <a:prstGeom prst="roundRect">
            <a:avLst/>
          </a:prstGeom>
          <a:noFill/>
          <a:ln w="3175">
            <a:noFill/>
            <a:prstDash val="lg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¿Cómo?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26557D59-78DD-4425-B41E-6BA8B41DA7A9}"/>
              </a:ext>
            </a:extLst>
          </p:cNvPr>
          <p:cNvSpPr txBox="1"/>
          <p:nvPr/>
        </p:nvSpPr>
        <p:spPr>
          <a:xfrm>
            <a:off x="6001015" y="1738401"/>
            <a:ext cx="3075226" cy="443710"/>
          </a:xfrm>
          <a:prstGeom prst="flowChartAlternateProcess">
            <a:avLst/>
          </a:prstGeom>
          <a:solidFill>
            <a:srgbClr val="002060"/>
          </a:solidFill>
          <a:ln w="3175">
            <a:noFill/>
            <a:prstDash val="lg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algn="ctr"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s-MX" sz="1200" dirty="0"/>
              <a:t>Respuestas proactivas para reducir las adversidades derivadas de la pandemia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26557D59-78DD-4425-B41E-6BA8B41DA7A9}"/>
              </a:ext>
            </a:extLst>
          </p:cNvPr>
          <p:cNvSpPr txBox="1"/>
          <p:nvPr/>
        </p:nvSpPr>
        <p:spPr>
          <a:xfrm>
            <a:off x="627560" y="1417411"/>
            <a:ext cx="6844100" cy="260712"/>
          </a:xfrm>
          <a:prstGeom prst="flowChartAlternateProcess">
            <a:avLst/>
          </a:prstGeom>
          <a:solidFill>
            <a:srgbClr val="002060"/>
          </a:solidFill>
          <a:ln w="3175">
            <a:noFill/>
            <a:prstDash val="lg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algn="ctr"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s-MX" sz="1200" dirty="0"/>
              <a:t>Unir las comunicaciones para que sean sensibles al impacto potencial sobre la salud mental.</a:t>
            </a:r>
          </a:p>
        </p:txBody>
      </p:sp>
      <p:sp>
        <p:nvSpPr>
          <p:cNvPr id="16" name="Rectángulo redondeado 26">
            <a:extLst>
              <a:ext uri="{FF2B5EF4-FFF2-40B4-BE49-F238E27FC236}">
                <a16:creationId xmlns:a16="http://schemas.microsoft.com/office/drawing/2014/main" id="{7EA3E18A-D49A-4F72-B97E-01897D96CA8A}"/>
              </a:ext>
            </a:extLst>
          </p:cNvPr>
          <p:cNvSpPr/>
          <p:nvPr/>
        </p:nvSpPr>
        <p:spPr>
          <a:xfrm>
            <a:off x="433842" y="823685"/>
            <a:ext cx="507828" cy="515108"/>
          </a:xfrm>
          <a:prstGeom prst="rect">
            <a:avLst/>
          </a:prstGeom>
          <a:solidFill>
            <a:srgbClr val="C00000"/>
          </a:solidFill>
          <a:ln w="3175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7" name="Rectángulo redondeado 26">
            <a:extLst>
              <a:ext uri="{FF2B5EF4-FFF2-40B4-BE49-F238E27FC236}">
                <a16:creationId xmlns:a16="http://schemas.microsoft.com/office/drawing/2014/main" id="{7EA3E18A-D49A-4F72-B97E-01897D96CA8A}"/>
              </a:ext>
            </a:extLst>
          </p:cNvPr>
          <p:cNvSpPr/>
          <p:nvPr/>
        </p:nvSpPr>
        <p:spPr>
          <a:xfrm>
            <a:off x="2667861" y="2437919"/>
            <a:ext cx="6414199" cy="557818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Asegurar la extensa </a:t>
            </a:r>
            <a:r>
              <a:rPr lang="es-MX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disponibilidad</a:t>
            </a:r>
            <a:r>
              <a:rPr lang="es-MX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del soporte de emergencias de </a:t>
            </a:r>
            <a:r>
              <a:rPr lang="es-MX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salud mental y psicosocial</a:t>
            </a:r>
          </a:p>
        </p:txBody>
      </p:sp>
      <p:sp>
        <p:nvSpPr>
          <p:cNvPr id="21" name="Rectángulo redondeado 26">
            <a:extLst>
              <a:ext uri="{FF2B5EF4-FFF2-40B4-BE49-F238E27FC236}">
                <a16:creationId xmlns:a16="http://schemas.microsoft.com/office/drawing/2014/main" id="{7EA3E18A-D49A-4F72-B97E-01897D96CA8A}"/>
              </a:ext>
            </a:extLst>
          </p:cNvPr>
          <p:cNvSpPr/>
          <p:nvPr/>
        </p:nvSpPr>
        <p:spPr>
          <a:xfrm>
            <a:off x="2058847" y="2431097"/>
            <a:ext cx="604480" cy="553493"/>
          </a:xfrm>
          <a:prstGeom prst="rect">
            <a:avLst/>
          </a:prstGeom>
          <a:solidFill>
            <a:srgbClr val="C00000"/>
          </a:solidFill>
          <a:ln w="3175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26557D59-78DD-4425-B41E-6BA8B41DA7A9}"/>
              </a:ext>
            </a:extLst>
          </p:cNvPr>
          <p:cNvSpPr txBox="1"/>
          <p:nvPr/>
        </p:nvSpPr>
        <p:spPr>
          <a:xfrm>
            <a:off x="2639487" y="3411944"/>
            <a:ext cx="6338481" cy="277543"/>
          </a:xfrm>
          <a:prstGeom prst="flowChartAlternateProcess">
            <a:avLst/>
          </a:prstGeom>
          <a:solidFill>
            <a:schemeClr val="tx2">
              <a:lumMod val="60000"/>
              <a:lumOff val="40000"/>
            </a:schemeClr>
          </a:solidFill>
          <a:ln w="3175">
            <a:noFill/>
            <a:prstDash val="lg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algn="ctr"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s-MX" sz="1200" dirty="0"/>
              <a:t>Invertir en intervenciones de salud mental que puedan otorgarse de manera remota</a:t>
            </a:r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26557D59-78DD-4425-B41E-6BA8B41DA7A9}"/>
              </a:ext>
            </a:extLst>
          </p:cNvPr>
          <p:cNvSpPr txBox="1"/>
          <p:nvPr/>
        </p:nvSpPr>
        <p:spPr>
          <a:xfrm>
            <a:off x="2639487" y="3753479"/>
            <a:ext cx="6338481" cy="277543"/>
          </a:xfrm>
          <a:prstGeom prst="flowChartAlternateProcess">
            <a:avLst/>
          </a:prstGeom>
          <a:solidFill>
            <a:schemeClr val="tx2">
              <a:lumMod val="60000"/>
              <a:lumOff val="40000"/>
            </a:schemeClr>
          </a:solidFill>
          <a:ln w="3175">
            <a:noFill/>
            <a:prstDash val="lg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algn="ctr"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s-MX" sz="1200" dirty="0"/>
              <a:t>Asegurar atención ininterrumpida y en persona de condiciones severas en salud mental</a:t>
            </a:r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id="{26557D59-78DD-4425-B41E-6BA8B41DA7A9}"/>
              </a:ext>
            </a:extLst>
          </p:cNvPr>
          <p:cNvSpPr txBox="1"/>
          <p:nvPr/>
        </p:nvSpPr>
        <p:spPr>
          <a:xfrm>
            <a:off x="2639487" y="3090954"/>
            <a:ext cx="6338481" cy="260712"/>
          </a:xfrm>
          <a:prstGeom prst="flowChartAlternateProcess">
            <a:avLst/>
          </a:prstGeom>
          <a:solidFill>
            <a:schemeClr val="tx2">
              <a:lumMod val="60000"/>
              <a:lumOff val="40000"/>
            </a:schemeClr>
          </a:solidFill>
          <a:ln w="3175">
            <a:noFill/>
            <a:prstDash val="lg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algn="ctr"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s-MX" sz="1200" dirty="0"/>
              <a:t>Apoyar acciones comunitarias que fortalezcan la cohesión social</a:t>
            </a: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26557D59-78DD-4425-B41E-6BA8B41DA7A9}"/>
              </a:ext>
            </a:extLst>
          </p:cNvPr>
          <p:cNvSpPr txBox="1"/>
          <p:nvPr/>
        </p:nvSpPr>
        <p:spPr>
          <a:xfrm>
            <a:off x="2639487" y="4095014"/>
            <a:ext cx="6338481" cy="406210"/>
          </a:xfrm>
          <a:prstGeom prst="flowChartAlternateProcess">
            <a:avLst/>
          </a:prstGeom>
          <a:solidFill>
            <a:schemeClr val="tx2">
              <a:lumMod val="60000"/>
              <a:lumOff val="40000"/>
            </a:schemeClr>
          </a:solidFill>
          <a:ln w="3175">
            <a:noFill/>
            <a:prstDash val="lg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algn="ctr"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s-MX" sz="1200" dirty="0"/>
              <a:t>Proteger y promover los derechos humanos  con condiciones severas de salud mental  y discapacidades psicosociales</a:t>
            </a:r>
          </a:p>
        </p:txBody>
      </p:sp>
      <p:pic>
        <p:nvPicPr>
          <p:cNvPr id="3076" name="Picture 4" descr="Los otros síntomas del COVID-19 | OSPAT | Salud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17" r="53097"/>
          <a:stretch/>
        </p:blipFill>
        <p:spPr bwMode="auto">
          <a:xfrm>
            <a:off x="0" y="1988686"/>
            <a:ext cx="2234019" cy="4869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Rectángulo redondeado 26">
            <a:extLst>
              <a:ext uri="{FF2B5EF4-FFF2-40B4-BE49-F238E27FC236}">
                <a16:creationId xmlns:a16="http://schemas.microsoft.com/office/drawing/2014/main" id="{7EA3E18A-D49A-4F72-B97E-01897D96CA8A}"/>
              </a:ext>
            </a:extLst>
          </p:cNvPr>
          <p:cNvSpPr/>
          <p:nvPr/>
        </p:nvSpPr>
        <p:spPr>
          <a:xfrm>
            <a:off x="2424747" y="4735850"/>
            <a:ext cx="6657313" cy="578492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Apoyar la recuperación de la COVID-19 construyendo </a:t>
            </a:r>
            <a:r>
              <a:rPr lang="es-MX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servicios de salud mental</a:t>
            </a:r>
          </a:p>
        </p:txBody>
      </p:sp>
      <p:sp>
        <p:nvSpPr>
          <p:cNvPr id="34" name="Rectángulo redondeado 26">
            <a:extLst>
              <a:ext uri="{FF2B5EF4-FFF2-40B4-BE49-F238E27FC236}">
                <a16:creationId xmlns:a16="http://schemas.microsoft.com/office/drawing/2014/main" id="{7EA3E18A-D49A-4F72-B97E-01897D96CA8A}"/>
              </a:ext>
            </a:extLst>
          </p:cNvPr>
          <p:cNvSpPr/>
          <p:nvPr/>
        </p:nvSpPr>
        <p:spPr>
          <a:xfrm>
            <a:off x="1921795" y="4751199"/>
            <a:ext cx="507828" cy="582194"/>
          </a:xfrm>
          <a:prstGeom prst="rect">
            <a:avLst/>
          </a:prstGeom>
          <a:solidFill>
            <a:srgbClr val="C00000"/>
          </a:solidFill>
          <a:ln w="3175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26557D59-78DD-4425-B41E-6BA8B41DA7A9}"/>
              </a:ext>
            </a:extLst>
          </p:cNvPr>
          <p:cNvSpPr txBox="1"/>
          <p:nvPr/>
        </p:nvSpPr>
        <p:spPr>
          <a:xfrm>
            <a:off x="2038590" y="5373698"/>
            <a:ext cx="6844100" cy="328683"/>
          </a:xfrm>
          <a:prstGeom prst="flowChartAlternateProcess">
            <a:avLst/>
          </a:prstGeom>
          <a:solidFill>
            <a:schemeClr val="accent1"/>
          </a:solidFill>
          <a:ln w="3175">
            <a:noFill/>
            <a:prstDash val="lg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algn="ctr"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s-MX" sz="1200" dirty="0"/>
              <a:t>Utilizar el impulso actual de interés en la salud mental para catalizar reformas en la misma</a:t>
            </a:r>
          </a:p>
        </p:txBody>
      </p:sp>
      <p:sp>
        <p:nvSpPr>
          <p:cNvPr id="38" name="CuadroTexto 37">
            <a:extLst>
              <a:ext uri="{FF2B5EF4-FFF2-40B4-BE49-F238E27FC236}">
                <a16:creationId xmlns:a16="http://schemas.microsoft.com/office/drawing/2014/main" id="{26557D59-78DD-4425-B41E-6BA8B41DA7A9}"/>
              </a:ext>
            </a:extLst>
          </p:cNvPr>
          <p:cNvSpPr txBox="1"/>
          <p:nvPr/>
        </p:nvSpPr>
        <p:spPr>
          <a:xfrm>
            <a:off x="2156862" y="5769431"/>
            <a:ext cx="3401492" cy="421804"/>
          </a:xfrm>
          <a:prstGeom prst="flowChartAlternateProcess">
            <a:avLst/>
          </a:prstGeom>
          <a:solidFill>
            <a:schemeClr val="accent1"/>
          </a:solidFill>
          <a:ln w="3175">
            <a:noFill/>
            <a:prstDash val="lg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algn="ctr"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s-MX" sz="1200" dirty="0"/>
              <a:t>Asegurar que la salud mental sea parte de la cobertura de salud universal.</a:t>
            </a:r>
          </a:p>
        </p:txBody>
      </p:sp>
      <p:sp>
        <p:nvSpPr>
          <p:cNvPr id="39" name="CuadroTexto 38">
            <a:extLst>
              <a:ext uri="{FF2B5EF4-FFF2-40B4-BE49-F238E27FC236}">
                <a16:creationId xmlns:a16="http://schemas.microsoft.com/office/drawing/2014/main" id="{26557D59-78DD-4425-B41E-6BA8B41DA7A9}"/>
              </a:ext>
            </a:extLst>
          </p:cNvPr>
          <p:cNvSpPr txBox="1"/>
          <p:nvPr/>
        </p:nvSpPr>
        <p:spPr>
          <a:xfrm>
            <a:off x="5656655" y="5809208"/>
            <a:ext cx="3321313" cy="399097"/>
          </a:xfrm>
          <a:prstGeom prst="flowChartAlternateProcess">
            <a:avLst/>
          </a:prstGeom>
          <a:solidFill>
            <a:schemeClr val="accent1"/>
          </a:solidFill>
          <a:ln w="3175">
            <a:noFill/>
            <a:prstDash val="lg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algn="ctr"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s-MX" sz="1200" dirty="0"/>
              <a:t>Construir la capacidad de los recursos humanos  y el cuidado social.</a:t>
            </a:r>
          </a:p>
        </p:txBody>
      </p:sp>
      <p:sp>
        <p:nvSpPr>
          <p:cNvPr id="40" name="CuadroTexto 39">
            <a:extLst>
              <a:ext uri="{FF2B5EF4-FFF2-40B4-BE49-F238E27FC236}">
                <a16:creationId xmlns:a16="http://schemas.microsoft.com/office/drawing/2014/main" id="{26557D59-78DD-4425-B41E-6BA8B41DA7A9}"/>
              </a:ext>
            </a:extLst>
          </p:cNvPr>
          <p:cNvSpPr txBox="1"/>
          <p:nvPr/>
        </p:nvSpPr>
        <p:spPr>
          <a:xfrm>
            <a:off x="2396184" y="6323074"/>
            <a:ext cx="5081295" cy="399097"/>
          </a:xfrm>
          <a:prstGeom prst="flowChartAlternateProcess">
            <a:avLst/>
          </a:prstGeom>
          <a:solidFill>
            <a:schemeClr val="accent1"/>
          </a:solidFill>
          <a:ln w="3175">
            <a:noFill/>
            <a:prstDash val="lg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algn="ctr"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s-MX" sz="1200" dirty="0"/>
              <a:t>Organizar servicios basados en la comunidad que protejan y promuevan los derechos humanos.</a:t>
            </a:r>
          </a:p>
        </p:txBody>
      </p:sp>
    </p:spTree>
    <p:extLst>
      <p:ext uri="{BB962C8B-B14F-4D97-AF65-F5344CB8AC3E}">
        <p14:creationId xmlns:p14="http://schemas.microsoft.com/office/powerpoint/2010/main" val="21607591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harla: “Orientar a los y las asistentes en el estado propio de salud  mental, dada la alerta por la COVID-19” – Amurrioko Udal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9" y="2963347"/>
            <a:ext cx="5876891" cy="3915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Pentágono 23"/>
          <p:cNvSpPr/>
          <p:nvPr/>
        </p:nvSpPr>
        <p:spPr>
          <a:xfrm>
            <a:off x="214311" y="96105"/>
            <a:ext cx="8624861" cy="617876"/>
          </a:xfrm>
          <a:prstGeom prst="homePlate">
            <a:avLst>
              <a:gd name="adj" fmla="val 37808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5" name="Pentágono 24"/>
          <p:cNvSpPr/>
          <p:nvPr/>
        </p:nvSpPr>
        <p:spPr>
          <a:xfrm>
            <a:off x="-1" y="89591"/>
            <a:ext cx="8624861" cy="609843"/>
          </a:xfrm>
          <a:prstGeom prst="homePlate">
            <a:avLst>
              <a:gd name="adj" fmla="val 37808"/>
            </a:avLst>
          </a:pr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1" name="CuadroTexto 30"/>
          <p:cNvSpPr txBox="1"/>
          <p:nvPr/>
        </p:nvSpPr>
        <p:spPr>
          <a:xfrm>
            <a:off x="216393" y="197231"/>
            <a:ext cx="78865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IMPACTO DEL COVID-19 EN LA SALUD MENTAL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6C4A8EA3-42DF-4F90-AF1E-74F7CBCBBB4A}"/>
              </a:ext>
            </a:extLst>
          </p:cNvPr>
          <p:cNvSpPr txBox="1"/>
          <p:nvPr/>
        </p:nvSpPr>
        <p:spPr>
          <a:xfrm>
            <a:off x="58511" y="895810"/>
            <a:ext cx="5332639" cy="597727"/>
          </a:xfrm>
          <a:prstGeom prst="snip1Rect">
            <a:avLst/>
          </a:prstGeom>
          <a:solidFill>
            <a:srgbClr val="57AABD"/>
          </a:solidFill>
          <a:ln w="3175">
            <a:noFill/>
            <a:prstDash val="lg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algn="ctr"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s-MX" dirty="0"/>
              <a:t>Una buena salud mental es crucial para la respuesta y recuperación de cada país ante la COVID-19.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8718F468-3C22-4AE2-8F9B-6EC280DCA793}"/>
              </a:ext>
            </a:extLst>
          </p:cNvPr>
          <p:cNvSpPr txBox="1"/>
          <p:nvPr/>
        </p:nvSpPr>
        <p:spPr>
          <a:xfrm>
            <a:off x="196132" y="1650552"/>
            <a:ext cx="8775256" cy="662693"/>
          </a:xfrm>
          <a:prstGeom prst="snip1Rect">
            <a:avLst/>
          </a:prstGeom>
          <a:solidFill>
            <a:schemeClr val="accent5">
              <a:lumMod val="60000"/>
              <a:lumOff val="40000"/>
            </a:schemeClr>
          </a:solidFill>
          <a:ln w="3175">
            <a:noFill/>
            <a:prstDash val="lg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algn="ctr"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s-MX" dirty="0"/>
              <a:t>Los brotes de enfermedades infecciosas producen un impacto negativo sobre la salud mental de las personas, debido al impacto sobre sus vidas.</a:t>
            </a: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8718F468-3C22-4AE2-8F9B-6EC280DCA793}"/>
              </a:ext>
            </a:extLst>
          </p:cNvPr>
          <p:cNvSpPr txBox="1"/>
          <p:nvPr/>
        </p:nvSpPr>
        <p:spPr>
          <a:xfrm>
            <a:off x="5487761" y="906729"/>
            <a:ext cx="3599089" cy="597460"/>
          </a:xfrm>
          <a:prstGeom prst="snip1Rect">
            <a:avLst/>
          </a:prstGeom>
          <a:solidFill>
            <a:srgbClr val="57AABD"/>
          </a:solidFill>
          <a:ln w="3175">
            <a:noFill/>
            <a:prstDash val="lg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algn="ctr"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s-MX" dirty="0"/>
              <a:t>Además se presentan más síntomas de depresión y ansiedad</a:t>
            </a:r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8718F468-3C22-4AE2-8F9B-6EC280DCA793}"/>
              </a:ext>
            </a:extLst>
          </p:cNvPr>
          <p:cNvSpPr txBox="1"/>
          <p:nvPr/>
        </p:nvSpPr>
        <p:spPr>
          <a:xfrm>
            <a:off x="5534704" y="2454249"/>
            <a:ext cx="3505201" cy="812846"/>
          </a:xfrm>
          <a:prstGeom prst="snip1Rect">
            <a:avLst/>
          </a:prstGeom>
          <a:solidFill>
            <a:schemeClr val="accent3">
              <a:lumMod val="60000"/>
              <a:lumOff val="40000"/>
            </a:schemeClr>
          </a:solidFill>
          <a:ln w="3175">
            <a:noFill/>
            <a:prstDash val="lg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algn="ctr"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s-MX" dirty="0"/>
              <a:t>Las personar pueden hacer frente a las adversidades con acciones negativas</a:t>
            </a:r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8718F468-3C22-4AE2-8F9B-6EC280DCA793}"/>
              </a:ext>
            </a:extLst>
          </p:cNvPr>
          <p:cNvSpPr txBox="1"/>
          <p:nvPr/>
        </p:nvSpPr>
        <p:spPr>
          <a:xfrm>
            <a:off x="5495296" y="3446858"/>
            <a:ext cx="3476092" cy="591741"/>
          </a:xfrm>
          <a:prstGeom prst="snip1Rect">
            <a:avLst/>
          </a:prstGeom>
          <a:solidFill>
            <a:schemeClr val="accent2">
              <a:lumMod val="60000"/>
              <a:lumOff val="40000"/>
            </a:schemeClr>
          </a:solidFill>
          <a:ln w="3175">
            <a:noFill/>
            <a:prstDash val="lg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algn="ctr"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s-MX" dirty="0"/>
              <a:t>También preocupan los efectos orgánicos sobre el cerebro:</a:t>
            </a: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6C4A8EA3-42DF-4F90-AF1E-74F7CBCBBB4A}"/>
              </a:ext>
            </a:extLst>
          </p:cNvPr>
          <p:cNvSpPr txBox="1"/>
          <p:nvPr/>
        </p:nvSpPr>
        <p:spPr>
          <a:xfrm>
            <a:off x="5548096" y="4199956"/>
            <a:ext cx="3491809" cy="1371833"/>
          </a:xfrm>
          <a:prstGeom prst="snip1Rect">
            <a:avLst/>
          </a:prstGeom>
          <a:solidFill>
            <a:schemeClr val="accent2">
              <a:lumMod val="60000"/>
              <a:lumOff val="40000"/>
            </a:schemeClr>
          </a:solidFill>
          <a:ln w="3175">
            <a:noFill/>
            <a:prstDash val="lg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algn="ctr"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s-MX" dirty="0"/>
              <a:t>Manifestaciones neurológicas, afecciones en el desarrollo de salud mental en niños y adolescentes, y deterioro cognitivo en adultos mayores.</a:t>
            </a: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8718F468-3C22-4AE2-8F9B-6EC280DCA793}"/>
              </a:ext>
            </a:extLst>
          </p:cNvPr>
          <p:cNvSpPr txBox="1"/>
          <p:nvPr/>
        </p:nvSpPr>
        <p:spPr>
          <a:xfrm>
            <a:off x="171450" y="2481714"/>
            <a:ext cx="5142289" cy="597460"/>
          </a:xfrm>
          <a:prstGeom prst="snip1Rect">
            <a:avLst/>
          </a:prstGeom>
          <a:solidFill>
            <a:schemeClr val="accent3">
              <a:lumMod val="60000"/>
              <a:lumOff val="40000"/>
            </a:schemeClr>
          </a:solidFill>
          <a:ln w="3175">
            <a:noFill/>
            <a:prstDash val="lg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algn="ctr"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s-MX" dirty="0"/>
              <a:t>Las condiciones neurológicas subyacentes aumentan el riesgo de hospitalización por la COVID-19</a:t>
            </a:r>
          </a:p>
        </p:txBody>
      </p:sp>
    </p:spTree>
    <p:extLst>
      <p:ext uri="{BB962C8B-B14F-4D97-AF65-F5344CB8AC3E}">
        <p14:creationId xmlns:p14="http://schemas.microsoft.com/office/powerpoint/2010/main" val="25761167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entágono 23"/>
          <p:cNvSpPr/>
          <p:nvPr/>
        </p:nvSpPr>
        <p:spPr>
          <a:xfrm>
            <a:off x="214311" y="96105"/>
            <a:ext cx="8624861" cy="617876"/>
          </a:xfrm>
          <a:prstGeom prst="homePlate">
            <a:avLst>
              <a:gd name="adj" fmla="val 37808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5" name="Pentágono 24"/>
          <p:cNvSpPr/>
          <p:nvPr/>
        </p:nvSpPr>
        <p:spPr>
          <a:xfrm>
            <a:off x="-1" y="89591"/>
            <a:ext cx="8624861" cy="609843"/>
          </a:xfrm>
          <a:prstGeom prst="homePlate">
            <a:avLst>
              <a:gd name="adj" fmla="val 37808"/>
            </a:avLst>
          </a:pr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1" name="CuadroTexto 30"/>
          <p:cNvSpPr txBox="1"/>
          <p:nvPr/>
        </p:nvSpPr>
        <p:spPr>
          <a:xfrm>
            <a:off x="216393" y="197231"/>
            <a:ext cx="78865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IMPACTO DE LA COVID-19 EN LOS SERVICIOS DE SALUD MENTAL</a:t>
            </a:r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8718F468-3C22-4AE2-8F9B-6EC280DCA793}"/>
              </a:ext>
            </a:extLst>
          </p:cNvPr>
          <p:cNvSpPr txBox="1"/>
          <p:nvPr/>
        </p:nvSpPr>
        <p:spPr>
          <a:xfrm flipH="1">
            <a:off x="512618" y="865500"/>
            <a:ext cx="8567248" cy="534592"/>
          </a:xfrm>
          <a:prstGeom prst="homePlate">
            <a:avLst>
              <a:gd name="adj" fmla="val 32183"/>
            </a:avLst>
          </a:prstGeom>
          <a:solidFill>
            <a:srgbClr val="1861AF"/>
          </a:solidFill>
          <a:ln w="3175">
            <a:noFill/>
            <a:prstDash val="lg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algn="ctr"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s-MX" dirty="0"/>
              <a:t>Ya de por sí con un acceso limitado al cuidado de la salud mental de calidad y costeable, debido a la COVID-19 ha </a:t>
            </a:r>
            <a:r>
              <a:rPr lang="es-MX" b="1" dirty="0"/>
              <a:t>disminuido mucho más. </a:t>
            </a:r>
          </a:p>
        </p:txBody>
      </p:sp>
      <p:pic>
        <p:nvPicPr>
          <p:cNvPr id="5122" name="Picture 2" descr="Renovará Ssa servicios de salud menta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581400"/>
            <a:ext cx="4914899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Cubreboca Dos Capas | Jam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627686">
            <a:off x="2525387" y="4400809"/>
            <a:ext cx="1266631" cy="103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CuadroTexto 16">
            <a:extLst>
              <a:ext uri="{FF2B5EF4-FFF2-40B4-BE49-F238E27FC236}">
                <a16:creationId xmlns:a16="http://schemas.microsoft.com/office/drawing/2014/main" id="{8718F468-3C22-4AE2-8F9B-6EC280DCA793}"/>
              </a:ext>
            </a:extLst>
          </p:cNvPr>
          <p:cNvSpPr txBox="1"/>
          <p:nvPr/>
        </p:nvSpPr>
        <p:spPr>
          <a:xfrm flipH="1">
            <a:off x="512618" y="1537339"/>
            <a:ext cx="8567248" cy="534592"/>
          </a:xfrm>
          <a:prstGeom prst="homePlate">
            <a:avLst>
              <a:gd name="adj" fmla="val 32183"/>
            </a:avLst>
          </a:prstGeom>
          <a:solidFill>
            <a:srgbClr val="1861AF"/>
          </a:solidFill>
          <a:ln w="3175">
            <a:noFill/>
            <a:prstDash val="lg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algn="ctr"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s-MX" dirty="0"/>
              <a:t>Muchos servicios han cambiado a modalidades </a:t>
            </a:r>
            <a:r>
              <a:rPr lang="es-MX" b="1" dirty="0"/>
              <a:t>remotas (digitales)</a:t>
            </a:r>
            <a:r>
              <a:rPr lang="es-MX" dirty="0"/>
              <a:t>, para autoayuda y programas de salud mental.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8718F468-3C22-4AE2-8F9B-6EC280DCA793}"/>
              </a:ext>
            </a:extLst>
          </p:cNvPr>
          <p:cNvSpPr txBox="1"/>
          <p:nvPr/>
        </p:nvSpPr>
        <p:spPr>
          <a:xfrm flipH="1">
            <a:off x="512618" y="2213279"/>
            <a:ext cx="8567248" cy="534592"/>
          </a:xfrm>
          <a:prstGeom prst="homePlate">
            <a:avLst>
              <a:gd name="adj" fmla="val 32183"/>
            </a:avLst>
          </a:prstGeom>
          <a:solidFill>
            <a:srgbClr val="1861AF"/>
          </a:solidFill>
          <a:ln w="3175">
            <a:noFill/>
            <a:prstDash val="lg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algn="ctr"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s-MX" dirty="0"/>
              <a:t>Se volvió necesario utilizar los recursos que se utilizaban en salud mental para el cuidado de los pacientes con la COVID-19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8718F468-3C22-4AE2-8F9B-6EC280DCA793}"/>
              </a:ext>
            </a:extLst>
          </p:cNvPr>
          <p:cNvSpPr txBox="1"/>
          <p:nvPr/>
        </p:nvSpPr>
        <p:spPr>
          <a:xfrm flipH="1">
            <a:off x="512618" y="2893614"/>
            <a:ext cx="8567248" cy="805550"/>
          </a:xfrm>
          <a:prstGeom prst="homePlate">
            <a:avLst>
              <a:gd name="adj" fmla="val 32183"/>
            </a:avLst>
          </a:prstGeom>
          <a:solidFill>
            <a:srgbClr val="1861AF"/>
          </a:solidFill>
          <a:ln w="3175">
            <a:noFill/>
            <a:prstDash val="lg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algn="ctr"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s-MX" dirty="0"/>
              <a:t>Las organizaciones que ofrecen protección y apoyo psicosocial a las poblaciones con mayor riesgo no se pueden dar abasto por el aumento de las necesidades, las restricciones y los riesgos y miedos del contagio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8718F468-3C22-4AE2-8F9B-6EC280DCA793}"/>
              </a:ext>
            </a:extLst>
          </p:cNvPr>
          <p:cNvSpPr txBox="1"/>
          <p:nvPr/>
        </p:nvSpPr>
        <p:spPr>
          <a:xfrm flipH="1">
            <a:off x="4627418" y="3849578"/>
            <a:ext cx="4452448" cy="683116"/>
          </a:xfrm>
          <a:prstGeom prst="homePlate">
            <a:avLst>
              <a:gd name="adj" fmla="val 32183"/>
            </a:avLst>
          </a:prstGeom>
          <a:solidFill>
            <a:srgbClr val="1861AF"/>
          </a:solidFill>
          <a:ln w="3175">
            <a:noFill/>
            <a:prstDash val="lg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algn="ctr"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s-MX" dirty="0"/>
              <a:t>Debe volverse prioridad apoyar y fortalecer los servicios y programas de salud mental.</a:t>
            </a:r>
          </a:p>
        </p:txBody>
      </p:sp>
    </p:spTree>
    <p:extLst>
      <p:ext uri="{BB962C8B-B14F-4D97-AF65-F5344CB8AC3E}">
        <p14:creationId xmlns:p14="http://schemas.microsoft.com/office/powerpoint/2010/main" val="23801353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entágono 23"/>
          <p:cNvSpPr/>
          <p:nvPr/>
        </p:nvSpPr>
        <p:spPr>
          <a:xfrm>
            <a:off x="214311" y="96105"/>
            <a:ext cx="8624861" cy="617876"/>
          </a:xfrm>
          <a:prstGeom prst="homePlate">
            <a:avLst>
              <a:gd name="adj" fmla="val 37808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5" name="Pentágono 24"/>
          <p:cNvSpPr/>
          <p:nvPr/>
        </p:nvSpPr>
        <p:spPr>
          <a:xfrm>
            <a:off x="-1" y="89591"/>
            <a:ext cx="8624861" cy="609843"/>
          </a:xfrm>
          <a:prstGeom prst="homePlate">
            <a:avLst>
              <a:gd name="adj" fmla="val 37808"/>
            </a:avLst>
          </a:pr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1" name="CuadroTexto 30"/>
          <p:cNvSpPr txBox="1"/>
          <p:nvPr/>
        </p:nvSpPr>
        <p:spPr>
          <a:xfrm>
            <a:off x="216393" y="197231"/>
            <a:ext cx="78865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APOYO SOCIAL COMUNITARIO DURANTE LA PANDEMIA</a:t>
            </a:r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8718F468-3C22-4AE2-8F9B-6EC280DCA793}"/>
              </a:ext>
            </a:extLst>
          </p:cNvPr>
          <p:cNvSpPr txBox="1"/>
          <p:nvPr/>
        </p:nvSpPr>
        <p:spPr>
          <a:xfrm flipH="1">
            <a:off x="354311" y="1038773"/>
            <a:ext cx="4171191" cy="1079592"/>
          </a:xfrm>
          <a:prstGeom prst="flowChartTerminator">
            <a:avLst/>
          </a:prstGeom>
          <a:solidFill>
            <a:srgbClr val="FFC000"/>
          </a:solidFill>
          <a:ln w="28575">
            <a:solidFill>
              <a:srgbClr val="D2A000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algn="ctr"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s-MX" dirty="0"/>
              <a:t>Surgen nuevos apoyos comunitarios y grupos de apoyo y comunidades sociales en línea a partir de las adversidades de la COVID-19.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8718F468-3C22-4AE2-8F9B-6EC280DCA793}"/>
              </a:ext>
            </a:extLst>
          </p:cNvPr>
          <p:cNvSpPr txBox="1"/>
          <p:nvPr/>
        </p:nvSpPr>
        <p:spPr>
          <a:xfrm flipH="1">
            <a:off x="4702327" y="1037048"/>
            <a:ext cx="3754582" cy="1079592"/>
          </a:xfrm>
          <a:prstGeom prst="flowChartTerminator">
            <a:avLst/>
          </a:prstGeom>
          <a:solidFill>
            <a:srgbClr val="FFC000"/>
          </a:solidFill>
          <a:ln w="28575">
            <a:solidFill>
              <a:srgbClr val="D2A000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algn="ctr"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MX" dirty="0"/>
              <a:t>Los gobiernos podrían otorgar fondos disponibles para iniciativas comunitarias que son benéficas .</a:t>
            </a:r>
          </a:p>
        </p:txBody>
      </p:sp>
      <p:pic>
        <p:nvPicPr>
          <p:cNvPr id="6146" name="Picture 2" descr="Consultas a domicilio y kits alimenticios para los barrios más pobres en  Quito, Ecuador | ONG Manos Unida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5545" y="2291638"/>
            <a:ext cx="6587396" cy="39042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37542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entágono 23"/>
          <p:cNvSpPr/>
          <p:nvPr/>
        </p:nvSpPr>
        <p:spPr>
          <a:xfrm>
            <a:off x="214311" y="96105"/>
            <a:ext cx="8624861" cy="617876"/>
          </a:xfrm>
          <a:prstGeom prst="homePlate">
            <a:avLst>
              <a:gd name="adj" fmla="val 37808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5" name="Pentágono 24"/>
          <p:cNvSpPr/>
          <p:nvPr/>
        </p:nvSpPr>
        <p:spPr>
          <a:xfrm>
            <a:off x="-1" y="89591"/>
            <a:ext cx="8624861" cy="609843"/>
          </a:xfrm>
          <a:prstGeom prst="homePlate">
            <a:avLst>
              <a:gd name="adj" fmla="val 37808"/>
            </a:avLst>
          </a:pr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1" name="CuadroTexto 30"/>
          <p:cNvSpPr txBox="1"/>
          <p:nvPr/>
        </p:nvSpPr>
        <p:spPr>
          <a:xfrm>
            <a:off x="216393" y="197231"/>
            <a:ext cx="78865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POBLACIONES ESPECÍFICAS DE INTERÉS</a:t>
            </a:r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8718F468-3C22-4AE2-8F9B-6EC280DCA793}"/>
              </a:ext>
            </a:extLst>
          </p:cNvPr>
          <p:cNvSpPr txBox="1"/>
          <p:nvPr/>
        </p:nvSpPr>
        <p:spPr>
          <a:xfrm flipH="1">
            <a:off x="1119377" y="986611"/>
            <a:ext cx="6963870" cy="540645"/>
          </a:xfrm>
          <a:prstGeom prst="rect">
            <a:avLst/>
          </a:prstGeom>
          <a:solidFill>
            <a:srgbClr val="4A798B"/>
          </a:solidFill>
          <a:ln w="28575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algn="ctr"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s-MX" dirty="0"/>
              <a:t>Personal de primera respuesta y de primera línea, particularmente trabajadores de la salud y de cuidados a largo plazo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8718F468-3C22-4AE2-8F9B-6EC280DCA793}"/>
              </a:ext>
            </a:extLst>
          </p:cNvPr>
          <p:cNvSpPr txBox="1"/>
          <p:nvPr/>
        </p:nvSpPr>
        <p:spPr>
          <a:xfrm flipH="1">
            <a:off x="1778849" y="1570681"/>
            <a:ext cx="6304398" cy="21304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algn="ctr"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s-MX" sz="1400" dirty="0">
                <a:solidFill>
                  <a:schemeClr val="tx1"/>
                </a:solidFill>
              </a:rPr>
              <a:t>Se debe asegurar que dicha población continúe ayudando a terminar el brote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8718F468-3C22-4AE2-8F9B-6EC280DCA793}"/>
              </a:ext>
            </a:extLst>
          </p:cNvPr>
          <p:cNvSpPr txBox="1"/>
          <p:nvPr/>
        </p:nvSpPr>
        <p:spPr>
          <a:xfrm flipH="1">
            <a:off x="400225" y="2012613"/>
            <a:ext cx="7095084" cy="425788"/>
          </a:xfrm>
          <a:prstGeom prst="rect">
            <a:avLst/>
          </a:prstGeom>
          <a:solidFill>
            <a:srgbClr val="4A798B"/>
          </a:solidFill>
          <a:ln w="28575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algn="ctr"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s-MX" dirty="0"/>
              <a:t>Adultos mayores y personas con condiciones de salud preexistentes. 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8718F468-3C22-4AE2-8F9B-6EC280DCA793}"/>
              </a:ext>
            </a:extLst>
          </p:cNvPr>
          <p:cNvSpPr txBox="1"/>
          <p:nvPr/>
        </p:nvSpPr>
        <p:spPr>
          <a:xfrm flipH="1">
            <a:off x="412112" y="2493805"/>
            <a:ext cx="7083197" cy="21304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algn="ctr"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s-MX" sz="1400" dirty="0">
                <a:solidFill>
                  <a:schemeClr val="tx1"/>
                </a:solidFill>
              </a:rPr>
              <a:t>Tienen un riesgo sustancial  de complicaciones de la COVID-19 peligrosas para la vida. 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8718F468-3C22-4AE2-8F9B-6EC280DCA793}"/>
              </a:ext>
            </a:extLst>
          </p:cNvPr>
          <p:cNvSpPr txBox="1"/>
          <p:nvPr/>
        </p:nvSpPr>
        <p:spPr>
          <a:xfrm flipH="1">
            <a:off x="168421" y="5473338"/>
            <a:ext cx="2518199" cy="128538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algn="ctr"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s-MX" sz="1400" dirty="0">
                <a:solidFill>
                  <a:schemeClr val="tx1"/>
                </a:solidFill>
              </a:rPr>
              <a:t>Mujeres embarazadas y madres primerizas; aumento en las tareas adicionales por cuidar de sus familiares; aumento de la violencia contra la mujer</a:t>
            </a:r>
          </a:p>
        </p:txBody>
      </p:sp>
      <p:pic>
        <p:nvPicPr>
          <p:cNvPr id="7172" name="Picture 4" descr="Doctor De Sexo Masculino Con La Mascarilla Imagen de archivo - Imagen de  masculino, doctor: 38710629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53" y="759905"/>
            <a:ext cx="1717796" cy="1145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7259781" y="1799886"/>
            <a:ext cx="1884217" cy="1351887"/>
          </a:xfrm>
          <a:prstGeom prst="rect">
            <a:avLst/>
          </a:prstGeom>
        </p:spPr>
      </p:pic>
      <p:sp>
        <p:nvSpPr>
          <p:cNvPr id="19" name="CuadroTexto 18">
            <a:extLst>
              <a:ext uri="{FF2B5EF4-FFF2-40B4-BE49-F238E27FC236}">
                <a16:creationId xmlns:a16="http://schemas.microsoft.com/office/drawing/2014/main" id="{8718F468-3C22-4AE2-8F9B-6EC280DCA793}"/>
              </a:ext>
            </a:extLst>
          </p:cNvPr>
          <p:cNvSpPr txBox="1"/>
          <p:nvPr/>
        </p:nvSpPr>
        <p:spPr>
          <a:xfrm flipH="1">
            <a:off x="272314" y="3349339"/>
            <a:ext cx="1155207" cy="425788"/>
          </a:xfrm>
          <a:prstGeom prst="rect">
            <a:avLst/>
          </a:prstGeom>
          <a:solidFill>
            <a:srgbClr val="4A798B"/>
          </a:solidFill>
          <a:ln w="28575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algn="ctr"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s-MX" dirty="0"/>
              <a:t>Niños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8718F468-3C22-4AE2-8F9B-6EC280DCA793}"/>
              </a:ext>
            </a:extLst>
          </p:cNvPr>
          <p:cNvSpPr txBox="1"/>
          <p:nvPr/>
        </p:nvSpPr>
        <p:spPr>
          <a:xfrm flipH="1">
            <a:off x="412112" y="2762250"/>
            <a:ext cx="5198979" cy="21304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algn="ctr"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s-MX" sz="1400" dirty="0">
                <a:solidFill>
                  <a:schemeClr val="tx1"/>
                </a:solidFill>
              </a:rPr>
              <a:t>Además, esta población se vuelve víctima de estigmas y abuso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8718F468-3C22-4AE2-8F9B-6EC280DCA793}"/>
              </a:ext>
            </a:extLst>
          </p:cNvPr>
          <p:cNvSpPr txBox="1"/>
          <p:nvPr/>
        </p:nvSpPr>
        <p:spPr>
          <a:xfrm flipH="1">
            <a:off x="3378577" y="4002235"/>
            <a:ext cx="3472901" cy="50465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algn="ctr"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s-MX" sz="1400" dirty="0">
                <a:solidFill>
                  <a:schemeClr val="tx1"/>
                </a:solidFill>
              </a:rPr>
              <a:t>Debido al impacto de la COVID-19 sobre su futuro y en las conexiones sociales.. 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8718F468-3C22-4AE2-8F9B-6EC280DCA793}"/>
              </a:ext>
            </a:extLst>
          </p:cNvPr>
          <p:cNvSpPr txBox="1"/>
          <p:nvPr/>
        </p:nvSpPr>
        <p:spPr>
          <a:xfrm flipH="1">
            <a:off x="3378575" y="3529895"/>
            <a:ext cx="3472902" cy="425788"/>
          </a:xfrm>
          <a:prstGeom prst="rect">
            <a:avLst/>
          </a:prstGeom>
          <a:solidFill>
            <a:srgbClr val="4A798B"/>
          </a:solidFill>
          <a:ln w="28575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algn="ctr"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s-MX" dirty="0"/>
              <a:t>Adolescentes y personas jóvenes.</a:t>
            </a:r>
          </a:p>
        </p:txBody>
      </p:sp>
      <p:pic>
        <p:nvPicPr>
          <p:cNvPr id="7180" name="Picture 12" descr="Vista frontal del niño con máscara médica dando pulgares | Foto Premium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0546" y="2869627"/>
            <a:ext cx="1802648" cy="1013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2" name="Picture 14" descr="Importancia del cubrebocas para prevenir covid-19 | KUNP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4407" y="3349339"/>
            <a:ext cx="2239739" cy="1258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CuadroTexto 25">
            <a:extLst>
              <a:ext uri="{FF2B5EF4-FFF2-40B4-BE49-F238E27FC236}">
                <a16:creationId xmlns:a16="http://schemas.microsoft.com/office/drawing/2014/main" id="{8718F468-3C22-4AE2-8F9B-6EC280DCA793}"/>
              </a:ext>
            </a:extLst>
          </p:cNvPr>
          <p:cNvSpPr txBox="1"/>
          <p:nvPr/>
        </p:nvSpPr>
        <p:spPr>
          <a:xfrm flipH="1">
            <a:off x="186363" y="5014578"/>
            <a:ext cx="1155207" cy="425788"/>
          </a:xfrm>
          <a:prstGeom prst="rect">
            <a:avLst/>
          </a:prstGeom>
          <a:solidFill>
            <a:srgbClr val="4A798B"/>
          </a:solidFill>
          <a:ln w="28575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algn="ctr"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s-MX" dirty="0"/>
              <a:t>Mujeres</a:t>
            </a: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8718F468-3C22-4AE2-8F9B-6EC280DCA793}"/>
              </a:ext>
            </a:extLst>
          </p:cNvPr>
          <p:cNvSpPr txBox="1"/>
          <p:nvPr/>
        </p:nvSpPr>
        <p:spPr>
          <a:xfrm flipH="1">
            <a:off x="296498" y="3835696"/>
            <a:ext cx="2900880" cy="71247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algn="ctr"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s-MX" sz="1400" dirty="0">
                <a:solidFill>
                  <a:schemeClr val="tx1"/>
                </a:solidFill>
              </a:rPr>
              <a:t>Se encuentran en riesgo particular de sufrir abuso, sobre todo si existe alguna discapacidad. </a:t>
            </a:r>
          </a:p>
        </p:txBody>
      </p:sp>
      <p:pic>
        <p:nvPicPr>
          <p:cNvPr id="7186" name="Picture 18" descr="Difunde SSA medidas preventivas entre embarazo y Covid-19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ECE3DE"/>
              </a:clrFrom>
              <a:clrTo>
                <a:srgbClr val="ECE3D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9512" y="4518032"/>
            <a:ext cx="1450019" cy="955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CuadroTexto 31">
            <a:extLst>
              <a:ext uri="{FF2B5EF4-FFF2-40B4-BE49-F238E27FC236}">
                <a16:creationId xmlns:a16="http://schemas.microsoft.com/office/drawing/2014/main" id="{8718F468-3C22-4AE2-8F9B-6EC280DCA793}"/>
              </a:ext>
            </a:extLst>
          </p:cNvPr>
          <p:cNvSpPr txBox="1"/>
          <p:nvPr/>
        </p:nvSpPr>
        <p:spPr>
          <a:xfrm flipH="1">
            <a:off x="3828695" y="4828082"/>
            <a:ext cx="5175552" cy="435161"/>
          </a:xfrm>
          <a:prstGeom prst="rect">
            <a:avLst/>
          </a:prstGeom>
          <a:solidFill>
            <a:srgbClr val="4A798B"/>
          </a:solidFill>
          <a:ln w="28575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algn="ctr"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s-MX" dirty="0"/>
              <a:t>Personas en situaciones humanitarias y de conflicto.</a:t>
            </a: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8718F468-3C22-4AE2-8F9B-6EC280DCA793}"/>
              </a:ext>
            </a:extLst>
          </p:cNvPr>
          <p:cNvSpPr txBox="1"/>
          <p:nvPr/>
        </p:nvSpPr>
        <p:spPr>
          <a:xfrm flipH="1">
            <a:off x="3828694" y="5314257"/>
            <a:ext cx="4657999" cy="42982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algn="ctr"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s-MX" sz="1400" dirty="0">
                <a:solidFill>
                  <a:schemeClr val="tx1"/>
                </a:solidFill>
              </a:rPr>
              <a:t>Se dificulta más la adherencia a las medidas de prevención.</a:t>
            </a: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8718F468-3C22-4AE2-8F9B-6EC280DCA793}"/>
              </a:ext>
            </a:extLst>
          </p:cNvPr>
          <p:cNvSpPr txBox="1"/>
          <p:nvPr/>
        </p:nvSpPr>
        <p:spPr>
          <a:xfrm flipH="1">
            <a:off x="3828696" y="5797620"/>
            <a:ext cx="3625770" cy="62189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algn="ctr"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s-MX" sz="1400" dirty="0">
                <a:solidFill>
                  <a:schemeClr val="tx1"/>
                </a:solidFill>
              </a:rPr>
              <a:t>En esta población existe mayor incidencia de condiciones mentales preexistentes, y que exacerban por la pandemia. </a:t>
            </a:r>
          </a:p>
        </p:txBody>
      </p:sp>
      <p:pic>
        <p:nvPicPr>
          <p:cNvPr id="7188" name="Picture 20" descr="Cuidados para una maternidad saludable – APESE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1434" y="4817228"/>
            <a:ext cx="3079614" cy="2052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83551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entágono 23"/>
          <p:cNvSpPr/>
          <p:nvPr/>
        </p:nvSpPr>
        <p:spPr>
          <a:xfrm>
            <a:off x="214311" y="96105"/>
            <a:ext cx="8624861" cy="617876"/>
          </a:xfrm>
          <a:prstGeom prst="homePlate">
            <a:avLst>
              <a:gd name="adj" fmla="val 37808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5" name="Pentágono 24"/>
          <p:cNvSpPr/>
          <p:nvPr/>
        </p:nvSpPr>
        <p:spPr>
          <a:xfrm>
            <a:off x="-1" y="89591"/>
            <a:ext cx="8624861" cy="609843"/>
          </a:xfrm>
          <a:prstGeom prst="homePlate">
            <a:avLst>
              <a:gd name="adj" fmla="val 37808"/>
            </a:avLst>
          </a:pr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1" name="CuadroTexto 30"/>
          <p:cNvSpPr txBox="1"/>
          <p:nvPr/>
        </p:nvSpPr>
        <p:spPr>
          <a:xfrm>
            <a:off x="216393" y="197231"/>
            <a:ext cx="78865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ACCIONES RECOMENDADAS</a:t>
            </a:r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8718F468-3C22-4AE2-8F9B-6EC280DCA793}"/>
              </a:ext>
            </a:extLst>
          </p:cNvPr>
          <p:cNvSpPr txBox="1"/>
          <p:nvPr/>
        </p:nvSpPr>
        <p:spPr>
          <a:xfrm flipH="1">
            <a:off x="196199" y="699434"/>
            <a:ext cx="8904259" cy="540645"/>
          </a:xfrm>
          <a:prstGeom prst="rect">
            <a:avLst/>
          </a:prstGeom>
          <a:noFill/>
          <a:ln w="28575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algn="ctr"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s-MX" b="1" dirty="0">
                <a:solidFill>
                  <a:schemeClr val="tx2"/>
                </a:solidFill>
              </a:rPr>
              <a:t>Aplicar un enfoque de toda la sociedad para promover, proteger y cuidar la salud mental.</a:t>
            </a:r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8718F468-3C22-4AE2-8F9B-6EC280DCA793}"/>
              </a:ext>
            </a:extLst>
          </p:cNvPr>
          <p:cNvSpPr txBox="1"/>
          <p:nvPr/>
        </p:nvSpPr>
        <p:spPr>
          <a:xfrm flipH="1">
            <a:off x="1067056" y="1239906"/>
            <a:ext cx="7779401" cy="766521"/>
          </a:xfrm>
          <a:prstGeom prst="rect">
            <a:avLst/>
          </a:prstGeom>
          <a:noFill/>
          <a:ln w="28575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algn="ctr"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just"/>
            <a:r>
              <a:rPr lang="es-MX" dirty="0">
                <a:solidFill>
                  <a:schemeClr val="tx1"/>
                </a:solidFill>
              </a:rPr>
              <a:t>La inclusión de consideraciones de salud mental y psicosocial en las respuestas nacionales ante la COVID-19, para mejorar las habilidades de afrontamiento y la posibilidad de recuperación y reconstrucción de las comunidades. </a:t>
            </a: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8718F468-3C22-4AE2-8F9B-6EC280DCA793}"/>
              </a:ext>
            </a:extLst>
          </p:cNvPr>
          <p:cNvSpPr txBox="1"/>
          <p:nvPr/>
        </p:nvSpPr>
        <p:spPr>
          <a:xfrm flipH="1">
            <a:off x="1130975" y="3006119"/>
            <a:ext cx="7779401" cy="766521"/>
          </a:xfrm>
          <a:prstGeom prst="rect">
            <a:avLst/>
          </a:prstGeom>
          <a:noFill/>
          <a:ln w="28575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algn="ctr"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just"/>
            <a:r>
              <a:rPr lang="es-MX" dirty="0">
                <a:solidFill>
                  <a:schemeClr val="tx1"/>
                </a:solidFill>
              </a:rPr>
              <a:t>Emitir comunicados acerca de la COVID-19 </a:t>
            </a:r>
          </a:p>
          <a:p>
            <a:pPr algn="just"/>
            <a:r>
              <a:rPr lang="es-MX" dirty="0">
                <a:solidFill>
                  <a:schemeClr val="tx1"/>
                </a:solidFill>
              </a:rPr>
              <a:t>que permitan la promoción de la salud </a:t>
            </a:r>
          </a:p>
          <a:p>
            <a:pPr algn="just"/>
            <a:r>
              <a:rPr lang="es-MX" dirty="0">
                <a:solidFill>
                  <a:schemeClr val="tx1"/>
                </a:solidFill>
              </a:rPr>
              <a:t>mental y el bienestar psicosocial. </a:t>
            </a:r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id="{8718F468-3C22-4AE2-8F9B-6EC280DCA793}"/>
              </a:ext>
            </a:extLst>
          </p:cNvPr>
          <p:cNvSpPr txBox="1"/>
          <p:nvPr/>
        </p:nvSpPr>
        <p:spPr>
          <a:xfrm flipH="1">
            <a:off x="1067056" y="2107846"/>
            <a:ext cx="7779401" cy="766521"/>
          </a:xfrm>
          <a:prstGeom prst="rect">
            <a:avLst/>
          </a:prstGeom>
          <a:noFill/>
          <a:ln w="28575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algn="ctr"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just"/>
            <a:r>
              <a:rPr lang="es-MX" dirty="0">
                <a:solidFill>
                  <a:schemeClr val="tx1"/>
                </a:solidFill>
              </a:rPr>
              <a:t>Acciones que permitan proteger a las personas </a:t>
            </a:r>
          </a:p>
          <a:p>
            <a:pPr algn="just"/>
            <a:r>
              <a:rPr lang="es-MX" dirty="0">
                <a:solidFill>
                  <a:schemeClr val="tx1"/>
                </a:solidFill>
              </a:rPr>
              <a:t>de las adversidades derivadas de la pandemia </a:t>
            </a:r>
          </a:p>
          <a:p>
            <a:pPr algn="just"/>
            <a:r>
              <a:rPr lang="es-MX" dirty="0">
                <a:solidFill>
                  <a:schemeClr val="tx1"/>
                </a:solidFill>
              </a:rPr>
              <a:t>que afectan directamente la salud mental. </a:t>
            </a:r>
          </a:p>
        </p:txBody>
      </p:sp>
      <p:sp>
        <p:nvSpPr>
          <p:cNvPr id="2" name="Cheurón 1"/>
          <p:cNvSpPr/>
          <p:nvPr/>
        </p:nvSpPr>
        <p:spPr>
          <a:xfrm>
            <a:off x="704850" y="1436450"/>
            <a:ext cx="317500" cy="304800"/>
          </a:xfrm>
          <a:prstGeom prst="chevron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  <p:sp>
        <p:nvSpPr>
          <p:cNvPr id="34" name="Cheurón 33"/>
          <p:cNvSpPr/>
          <p:nvPr/>
        </p:nvSpPr>
        <p:spPr>
          <a:xfrm>
            <a:off x="704850" y="2262749"/>
            <a:ext cx="317500" cy="304800"/>
          </a:xfrm>
          <a:prstGeom prst="chevron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  <p:pic>
        <p:nvPicPr>
          <p:cNvPr id="10242" name="Picture 2" descr="Salud mental y coronavirus: cómo afrontar la situación de aislamiento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01" t="741" r="23971" b="-741"/>
          <a:stretch/>
        </p:blipFill>
        <p:spPr bwMode="auto">
          <a:xfrm>
            <a:off x="4934787" y="2023006"/>
            <a:ext cx="4191908" cy="4405021"/>
          </a:xfrm>
          <a:prstGeom prst="ellipse">
            <a:avLst/>
          </a:prstGeom>
          <a:ln>
            <a:noFill/>
          </a:ln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Cheurón 34"/>
          <p:cNvSpPr/>
          <p:nvPr/>
        </p:nvSpPr>
        <p:spPr>
          <a:xfrm>
            <a:off x="736856" y="3236979"/>
            <a:ext cx="317500" cy="304800"/>
          </a:xfrm>
          <a:prstGeom prst="chevron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88331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entágono 23"/>
          <p:cNvSpPr/>
          <p:nvPr/>
        </p:nvSpPr>
        <p:spPr>
          <a:xfrm>
            <a:off x="214311" y="96105"/>
            <a:ext cx="8624861" cy="617876"/>
          </a:xfrm>
          <a:prstGeom prst="homePlate">
            <a:avLst>
              <a:gd name="adj" fmla="val 37808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5" name="Pentágono 24"/>
          <p:cNvSpPr/>
          <p:nvPr/>
        </p:nvSpPr>
        <p:spPr>
          <a:xfrm>
            <a:off x="-1" y="89591"/>
            <a:ext cx="8624861" cy="609843"/>
          </a:xfrm>
          <a:prstGeom prst="homePlate">
            <a:avLst>
              <a:gd name="adj" fmla="val 37808"/>
            </a:avLst>
          </a:pr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1" name="CuadroTexto 30"/>
          <p:cNvSpPr txBox="1"/>
          <p:nvPr/>
        </p:nvSpPr>
        <p:spPr>
          <a:xfrm>
            <a:off x="216393" y="197231"/>
            <a:ext cx="78865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ACCIONES RECOMENDADAS</a:t>
            </a:r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8718F468-3C22-4AE2-8F9B-6EC280DCA793}"/>
              </a:ext>
            </a:extLst>
          </p:cNvPr>
          <p:cNvSpPr txBox="1"/>
          <p:nvPr/>
        </p:nvSpPr>
        <p:spPr>
          <a:xfrm flipH="1">
            <a:off x="799843" y="739195"/>
            <a:ext cx="7850415" cy="540645"/>
          </a:xfrm>
          <a:prstGeom prst="rect">
            <a:avLst/>
          </a:prstGeom>
          <a:noFill/>
          <a:ln w="28575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algn="ctr"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/>
            <a:r>
              <a:rPr lang="es-MX" b="1" dirty="0">
                <a:solidFill>
                  <a:srgbClr val="699616"/>
                </a:solidFill>
              </a:rPr>
              <a:t>Asegurar la extensa disponibilidad del soporte de emergencias de salud mental y psicosocial</a:t>
            </a:r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8718F468-3C22-4AE2-8F9B-6EC280DCA793}"/>
              </a:ext>
            </a:extLst>
          </p:cNvPr>
          <p:cNvSpPr txBox="1"/>
          <p:nvPr/>
        </p:nvSpPr>
        <p:spPr>
          <a:xfrm flipH="1">
            <a:off x="1162051" y="1541318"/>
            <a:ext cx="5099957" cy="766521"/>
          </a:xfrm>
          <a:prstGeom prst="rect">
            <a:avLst/>
          </a:prstGeom>
          <a:noFill/>
          <a:ln w="28575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algn="ctr"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just"/>
            <a:r>
              <a:rPr lang="es-MX" dirty="0">
                <a:solidFill>
                  <a:schemeClr val="tx1"/>
                </a:solidFill>
              </a:rPr>
              <a:t>Se deben apoyar acciones comunitarias que fortalezcan la cohesión social, solidaridad y afrontamiento saludable; que reduzcan la soledad  y promuevan el bienestar psicosocial; sobre todo acciones dirigidas a los grupos más vulnerables.</a:t>
            </a:r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id="{8718F468-3C22-4AE2-8F9B-6EC280DCA793}"/>
              </a:ext>
            </a:extLst>
          </p:cNvPr>
          <p:cNvSpPr txBox="1"/>
          <p:nvPr/>
        </p:nvSpPr>
        <p:spPr>
          <a:xfrm flipH="1">
            <a:off x="1139697" y="2652553"/>
            <a:ext cx="5099957" cy="766521"/>
          </a:xfrm>
          <a:prstGeom prst="rect">
            <a:avLst/>
          </a:prstGeom>
          <a:noFill/>
          <a:ln w="28575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algn="ctr"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just"/>
            <a:r>
              <a:rPr lang="es-MX" dirty="0">
                <a:solidFill>
                  <a:schemeClr val="tx1"/>
                </a:solidFill>
              </a:rPr>
              <a:t>Se debe mejorar el acceso a los apoyos remotos para cualquier necesidad de salud mental, manteniendo la eficacia de los servicios.</a:t>
            </a: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8718F468-3C22-4AE2-8F9B-6EC280DCA793}"/>
              </a:ext>
            </a:extLst>
          </p:cNvPr>
          <p:cNvSpPr txBox="1"/>
          <p:nvPr/>
        </p:nvSpPr>
        <p:spPr>
          <a:xfrm flipH="1">
            <a:off x="1117344" y="3639329"/>
            <a:ext cx="5099957" cy="766521"/>
          </a:xfrm>
          <a:prstGeom prst="rect">
            <a:avLst/>
          </a:prstGeom>
          <a:noFill/>
          <a:ln w="28575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algn="ctr"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just"/>
            <a:r>
              <a:rPr lang="es-MX" dirty="0">
                <a:solidFill>
                  <a:schemeClr val="tx1"/>
                </a:solidFill>
              </a:rPr>
              <a:t>La salud mental y el cuidado social de personas con condiciones mentales severas y discapacidades psicosociales también deben formar parte de la definición de los servicios esenciales</a:t>
            </a:r>
          </a:p>
        </p:txBody>
      </p:sp>
      <p:sp>
        <p:nvSpPr>
          <p:cNvPr id="2" name="Cheurón 1"/>
          <p:cNvSpPr/>
          <p:nvPr/>
        </p:nvSpPr>
        <p:spPr>
          <a:xfrm>
            <a:off x="844551" y="1717108"/>
            <a:ext cx="317500" cy="304800"/>
          </a:xfrm>
          <a:prstGeom prst="chevron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  <p:sp>
        <p:nvSpPr>
          <p:cNvPr id="34" name="Cheurón 33"/>
          <p:cNvSpPr/>
          <p:nvPr/>
        </p:nvSpPr>
        <p:spPr>
          <a:xfrm>
            <a:off x="822196" y="2883413"/>
            <a:ext cx="317500" cy="304800"/>
          </a:xfrm>
          <a:prstGeom prst="chevron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  <p:sp>
        <p:nvSpPr>
          <p:cNvPr id="35" name="Cheurón 34"/>
          <p:cNvSpPr/>
          <p:nvPr/>
        </p:nvSpPr>
        <p:spPr>
          <a:xfrm>
            <a:off x="755139" y="3844727"/>
            <a:ext cx="317500" cy="304800"/>
          </a:xfrm>
          <a:prstGeom prst="chevron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8718F468-3C22-4AE2-8F9B-6EC280DCA793}"/>
              </a:ext>
            </a:extLst>
          </p:cNvPr>
          <p:cNvSpPr txBox="1"/>
          <p:nvPr/>
        </p:nvSpPr>
        <p:spPr>
          <a:xfrm flipH="1">
            <a:off x="1162049" y="4913729"/>
            <a:ext cx="5099957" cy="766521"/>
          </a:xfrm>
          <a:prstGeom prst="rect">
            <a:avLst/>
          </a:prstGeom>
          <a:noFill/>
          <a:ln w="28575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algn="ctr"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just"/>
            <a:r>
              <a:rPr lang="es-MX" dirty="0">
                <a:solidFill>
                  <a:schemeClr val="tx1"/>
                </a:solidFill>
              </a:rPr>
              <a:t>Se debe dar atención prioritaria para proteger y promover los derechos humanos de las personas que padecen condiciones mentales severas y discapacidades psicosociales. </a:t>
            </a:r>
          </a:p>
        </p:txBody>
      </p:sp>
      <p:sp>
        <p:nvSpPr>
          <p:cNvPr id="14" name="Cheurón 13"/>
          <p:cNvSpPr/>
          <p:nvPr/>
        </p:nvSpPr>
        <p:spPr>
          <a:xfrm>
            <a:off x="799844" y="5119127"/>
            <a:ext cx="317500" cy="304800"/>
          </a:xfrm>
          <a:prstGeom prst="chevron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  <p:pic>
        <p:nvPicPr>
          <p:cNvPr id="9220" name="Picture 4" descr="Consultas médicas remotas durante la cuarentena y el autoaislamiento.  doctor en línea | Foto Premium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16"/>
          <a:stretch/>
        </p:blipFill>
        <p:spPr bwMode="auto">
          <a:xfrm>
            <a:off x="6262007" y="1112341"/>
            <a:ext cx="2724150" cy="2503525"/>
          </a:xfrm>
          <a:prstGeom prst="ellipse">
            <a:avLst/>
          </a:prstGeom>
          <a:ln>
            <a:noFill/>
          </a:ln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Software para comunicación - Extended Care - Cisco Systems - de telesalud /  de gestió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2008" y="3745003"/>
            <a:ext cx="2802352" cy="2502000"/>
          </a:xfrm>
          <a:prstGeom prst="ellipse">
            <a:avLst/>
          </a:prstGeom>
          <a:ln>
            <a:noFill/>
          </a:ln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669115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jecutivo">
  <a:themeElements>
    <a:clrScheme name="Ejecutivo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jecutivo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jecutiv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Ejecutivo.thmx</Template>
  <TotalTime>18735</TotalTime>
  <Words>1092</Words>
  <Application>Microsoft Macintosh PowerPoint</Application>
  <PresentationFormat>Presentación en pantalla (4:3)</PresentationFormat>
  <Paragraphs>103</Paragraphs>
  <Slides>11</Slides>
  <Notes>11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7" baseType="lpstr">
      <vt:lpstr>Arial</vt:lpstr>
      <vt:lpstr>Calibri</vt:lpstr>
      <vt:lpstr>Century Gothic</vt:lpstr>
      <vt:lpstr>Courier New</vt:lpstr>
      <vt:lpstr>Palatino Linotype</vt:lpstr>
      <vt:lpstr>Ejecutivo</vt:lpstr>
      <vt:lpstr>Resumen de políticas: COVID-19 y la necesidad de actuar sobre la salud mental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ETIQUETADO DE QUIMICOS TIPS</dc:title>
  <dc:creator>webmaster</dc:creator>
  <cp:lastModifiedBy>Julio Cesar Flores Pimentel</cp:lastModifiedBy>
  <cp:revision>461</cp:revision>
  <dcterms:created xsi:type="dcterms:W3CDTF">2017-03-30T14:16:16Z</dcterms:created>
  <dcterms:modified xsi:type="dcterms:W3CDTF">2021-01-18T13:42:06Z</dcterms:modified>
</cp:coreProperties>
</file>