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11"/>
  </p:notesMasterIdLst>
  <p:sldIdLst>
    <p:sldId id="304" r:id="rId2"/>
    <p:sldId id="415" r:id="rId3"/>
    <p:sldId id="416" r:id="rId4"/>
    <p:sldId id="417" r:id="rId5"/>
    <p:sldId id="422" r:id="rId6"/>
    <p:sldId id="418" r:id="rId7"/>
    <p:sldId id="421" r:id="rId8"/>
    <p:sldId id="419" r:id="rId9"/>
    <p:sldId id="420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00"/>
    <a:srgbClr val="DAA600"/>
    <a:srgbClr val="0083C7"/>
    <a:srgbClr val="BE1623"/>
    <a:srgbClr val="A73433"/>
    <a:srgbClr val="F2B800"/>
    <a:srgbClr val="FF4343"/>
    <a:srgbClr val="057353"/>
    <a:srgbClr val="F6842E"/>
    <a:srgbClr val="E86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2" autoAdjust="0"/>
    <p:restoredTop sz="93178" autoAdjust="0"/>
  </p:normalViewPr>
  <p:slideViewPr>
    <p:cSldViewPr snapToGrid="0" snapToObjects="1">
      <p:cViewPr>
        <p:scale>
          <a:sx n="66" d="100"/>
          <a:sy n="66" d="100"/>
        </p:scale>
        <p:origin x="60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439B34-C2B5-4D24-87EC-6D714EFE33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B27DAC2-21A3-4E50-A0AC-9E61685CC7E4}">
      <dgm:prSet phldrT="[Texto]" custT="1"/>
      <dgm:spPr>
        <a:solidFill>
          <a:srgbClr val="C00000"/>
        </a:solidFill>
      </dgm:spPr>
      <dgm:t>
        <a:bodyPr/>
        <a:lstStyle/>
        <a:p>
          <a:endParaRPr lang="es-MX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B7B2A-665B-45BF-A456-5DD3463AABB3}" type="parTrans" cxnId="{32179D74-04B0-4376-9043-ABD41558DBD9}">
      <dgm:prSet/>
      <dgm:spPr/>
      <dgm:t>
        <a:bodyPr/>
        <a:lstStyle/>
        <a:p>
          <a:endParaRPr lang="es-MX" sz="1100"/>
        </a:p>
      </dgm:t>
    </dgm:pt>
    <dgm:pt modelId="{7A133A0F-A1B4-440B-B570-4CBC840582DC}" type="sibTrans" cxnId="{32179D74-04B0-4376-9043-ABD41558DBD9}">
      <dgm:prSet/>
      <dgm:spPr/>
      <dgm:t>
        <a:bodyPr/>
        <a:lstStyle/>
        <a:p>
          <a:endParaRPr lang="es-MX" sz="1100"/>
        </a:p>
      </dgm:t>
    </dgm:pt>
    <dgm:pt modelId="{02E467AE-146E-4226-8345-02424B6A2F48}">
      <dgm:prSet phldrT="[Texto]" custT="1"/>
      <dgm:spPr/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C5775-5CC4-4FD8-87F0-F7C9C9C69BD8}" type="parTrans" cxnId="{22F32930-40CD-4780-8CDD-CD4448847852}">
      <dgm:prSet/>
      <dgm:spPr/>
      <dgm:t>
        <a:bodyPr/>
        <a:lstStyle/>
        <a:p>
          <a:endParaRPr lang="es-MX" sz="1100"/>
        </a:p>
      </dgm:t>
    </dgm:pt>
    <dgm:pt modelId="{547883AD-7227-409E-85ED-27D80A345D0E}" type="sibTrans" cxnId="{22F32930-40CD-4780-8CDD-CD4448847852}">
      <dgm:prSet/>
      <dgm:spPr/>
      <dgm:t>
        <a:bodyPr/>
        <a:lstStyle/>
        <a:p>
          <a:endParaRPr lang="es-MX" sz="1100"/>
        </a:p>
      </dgm:t>
    </dgm:pt>
    <dgm:pt modelId="{A2E34D63-BABA-426C-89FD-44A3A5B30BEC}">
      <dgm:prSet phldrT="[Texto]" custT="1"/>
      <dgm:spPr>
        <a:solidFill>
          <a:srgbClr val="DAA600"/>
        </a:solidFill>
      </dgm:spPr>
      <dgm:t>
        <a:bodyPr/>
        <a:lstStyle/>
        <a:p>
          <a:endParaRPr lang="es-MX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1FAB0-C0F9-4A70-83ED-56AD2036DCA8}" type="sibTrans" cxnId="{8E29207D-696B-454E-9EE5-9EAD667CEE44}">
      <dgm:prSet/>
      <dgm:spPr/>
      <dgm:t>
        <a:bodyPr/>
        <a:lstStyle/>
        <a:p>
          <a:endParaRPr lang="es-MX" sz="1100"/>
        </a:p>
      </dgm:t>
    </dgm:pt>
    <dgm:pt modelId="{695753EC-640D-48F1-83DA-985C79B0495E}" type="parTrans" cxnId="{8E29207D-696B-454E-9EE5-9EAD667CEE44}">
      <dgm:prSet/>
      <dgm:spPr/>
      <dgm:t>
        <a:bodyPr/>
        <a:lstStyle/>
        <a:p>
          <a:endParaRPr lang="es-MX" sz="1100"/>
        </a:p>
      </dgm:t>
    </dgm:pt>
    <dgm:pt modelId="{85469D9D-B858-4063-B033-64C695E3A2D6}">
      <dgm:prSet phldrT="[Texto]" custT="1"/>
      <dgm:spPr>
        <a:solidFill>
          <a:srgbClr val="F8F200"/>
        </a:solidFill>
      </dgm:spPr>
      <dgm:t>
        <a:bodyPr/>
        <a:lstStyle/>
        <a:p>
          <a:endParaRPr lang="es-MX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43CCAC-91FE-48D9-91D1-71D1B68BFEC1}" type="sibTrans" cxnId="{03F682F2-B4E2-495A-B2FF-DCED72C223C4}">
      <dgm:prSet/>
      <dgm:spPr/>
      <dgm:t>
        <a:bodyPr/>
        <a:lstStyle/>
        <a:p>
          <a:endParaRPr lang="es-MX" sz="1100"/>
        </a:p>
      </dgm:t>
    </dgm:pt>
    <dgm:pt modelId="{A699A1AC-3EEF-4351-A7C8-E630C80A6852}" type="parTrans" cxnId="{03F682F2-B4E2-495A-B2FF-DCED72C223C4}">
      <dgm:prSet/>
      <dgm:spPr/>
      <dgm:t>
        <a:bodyPr/>
        <a:lstStyle/>
        <a:p>
          <a:endParaRPr lang="es-MX" sz="1100"/>
        </a:p>
      </dgm:t>
    </dgm:pt>
    <dgm:pt modelId="{6DA1A849-870D-4BB8-A997-F6E831C49C95}" type="pres">
      <dgm:prSet presAssocID="{C8439B34-C2B5-4D24-87EC-6D714EFE33CC}" presName="Name0" presStyleCnt="0">
        <dgm:presLayoutVars>
          <dgm:dir/>
          <dgm:animLvl val="lvl"/>
          <dgm:resizeHandles val="exact"/>
        </dgm:presLayoutVars>
      </dgm:prSet>
      <dgm:spPr/>
    </dgm:pt>
    <dgm:pt modelId="{EDE94E02-6EE2-4A37-AE27-AE64F15944B9}" type="pres">
      <dgm:prSet presAssocID="{3B27DAC2-21A3-4E50-A0AC-9E61685CC7E4}" presName="Name8" presStyleCnt="0"/>
      <dgm:spPr/>
    </dgm:pt>
    <dgm:pt modelId="{C92657D4-85CA-4E43-ADB3-69AFF9EADA98}" type="pres">
      <dgm:prSet presAssocID="{3B27DAC2-21A3-4E50-A0AC-9E61685CC7E4}" presName="level" presStyleLbl="node1" presStyleIdx="0" presStyleCnt="4">
        <dgm:presLayoutVars>
          <dgm:chMax val="1"/>
          <dgm:bulletEnabled val="1"/>
        </dgm:presLayoutVars>
      </dgm:prSet>
      <dgm:spPr/>
    </dgm:pt>
    <dgm:pt modelId="{E8576E30-5CB1-4917-8D99-59EE78196CEE}" type="pres">
      <dgm:prSet presAssocID="{3B27DAC2-21A3-4E50-A0AC-9E61685CC7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1D4033-C72B-48F5-B0FE-135BF23FC29A}" type="pres">
      <dgm:prSet presAssocID="{A2E34D63-BABA-426C-89FD-44A3A5B30BEC}" presName="Name8" presStyleCnt="0"/>
      <dgm:spPr/>
    </dgm:pt>
    <dgm:pt modelId="{70EB2906-CE96-437B-98AE-F08E05CB753F}" type="pres">
      <dgm:prSet presAssocID="{A2E34D63-BABA-426C-89FD-44A3A5B30BEC}" presName="level" presStyleLbl="node1" presStyleIdx="1" presStyleCnt="4">
        <dgm:presLayoutVars>
          <dgm:chMax val="1"/>
          <dgm:bulletEnabled val="1"/>
        </dgm:presLayoutVars>
      </dgm:prSet>
      <dgm:spPr/>
    </dgm:pt>
    <dgm:pt modelId="{42D6C750-9E9C-4B45-8F9E-B232CB2825BA}" type="pres">
      <dgm:prSet presAssocID="{A2E34D63-BABA-426C-89FD-44A3A5B30B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AA3B23D-007C-4C5A-96DE-F167FBBB281C}" type="pres">
      <dgm:prSet presAssocID="{85469D9D-B858-4063-B033-64C695E3A2D6}" presName="Name8" presStyleCnt="0"/>
      <dgm:spPr/>
    </dgm:pt>
    <dgm:pt modelId="{16379DC3-0EDA-4DAB-B3BD-A62CBF7491B7}" type="pres">
      <dgm:prSet presAssocID="{85469D9D-B858-4063-B033-64C695E3A2D6}" presName="level" presStyleLbl="node1" presStyleIdx="2" presStyleCnt="4">
        <dgm:presLayoutVars>
          <dgm:chMax val="1"/>
          <dgm:bulletEnabled val="1"/>
        </dgm:presLayoutVars>
      </dgm:prSet>
      <dgm:spPr/>
    </dgm:pt>
    <dgm:pt modelId="{9D90B98F-0B04-47D2-9045-7D65A9914B9B}" type="pres">
      <dgm:prSet presAssocID="{85469D9D-B858-4063-B033-64C695E3A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3B8B2-1814-48DF-B166-D722CE60F8BA}" type="pres">
      <dgm:prSet presAssocID="{02E467AE-146E-4226-8345-02424B6A2F48}" presName="Name8" presStyleCnt="0"/>
      <dgm:spPr/>
    </dgm:pt>
    <dgm:pt modelId="{E7EA8EE8-B692-4437-B5E6-D5FEE2F87BA9}" type="pres">
      <dgm:prSet presAssocID="{02E467AE-146E-4226-8345-02424B6A2F48}" presName="level" presStyleLbl="node1" presStyleIdx="3" presStyleCnt="4" custLinFactY="26799" custLinFactNeighborX="-16036" custLinFactNeighborY="100000">
        <dgm:presLayoutVars>
          <dgm:chMax val="1"/>
          <dgm:bulletEnabled val="1"/>
        </dgm:presLayoutVars>
      </dgm:prSet>
      <dgm:spPr/>
    </dgm:pt>
    <dgm:pt modelId="{5ADED2E3-137D-424E-B4DB-5A626913CF36}" type="pres">
      <dgm:prSet presAssocID="{02E467AE-146E-4226-8345-02424B6A2F4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DCB8F17-6749-496C-AA3B-BF9A16989362}" type="presOf" srcId="{3B27DAC2-21A3-4E50-A0AC-9E61685CC7E4}" destId="{E8576E30-5CB1-4917-8D99-59EE78196CEE}" srcOrd="1" destOrd="0" presId="urn:microsoft.com/office/officeart/2005/8/layout/pyramid1"/>
    <dgm:cxn modelId="{0416811A-A7D2-4348-A604-C2C844D1BDDD}" type="presOf" srcId="{85469D9D-B858-4063-B033-64C695E3A2D6}" destId="{16379DC3-0EDA-4DAB-B3BD-A62CBF7491B7}" srcOrd="0" destOrd="0" presId="urn:microsoft.com/office/officeart/2005/8/layout/pyramid1"/>
    <dgm:cxn modelId="{22F32930-40CD-4780-8CDD-CD4448847852}" srcId="{C8439B34-C2B5-4D24-87EC-6D714EFE33CC}" destId="{02E467AE-146E-4226-8345-02424B6A2F48}" srcOrd="3" destOrd="0" parTransId="{474C5775-5CC4-4FD8-87F0-F7C9C9C69BD8}" sibTransId="{547883AD-7227-409E-85ED-27D80A345D0E}"/>
    <dgm:cxn modelId="{2DBD1D33-D900-40C5-A18D-663516A66B68}" type="presOf" srcId="{C8439B34-C2B5-4D24-87EC-6D714EFE33CC}" destId="{6DA1A849-870D-4BB8-A997-F6E831C49C95}" srcOrd="0" destOrd="0" presId="urn:microsoft.com/office/officeart/2005/8/layout/pyramid1"/>
    <dgm:cxn modelId="{E8515D65-D60A-4F6B-8004-68FA76B929AB}" type="presOf" srcId="{A2E34D63-BABA-426C-89FD-44A3A5B30BEC}" destId="{70EB2906-CE96-437B-98AE-F08E05CB753F}" srcOrd="0" destOrd="0" presId="urn:microsoft.com/office/officeart/2005/8/layout/pyramid1"/>
    <dgm:cxn modelId="{F2DE1F70-CA88-40C9-ACFC-ACDF1BD05351}" type="presOf" srcId="{02E467AE-146E-4226-8345-02424B6A2F48}" destId="{E7EA8EE8-B692-4437-B5E6-D5FEE2F87BA9}" srcOrd="0" destOrd="0" presId="urn:microsoft.com/office/officeart/2005/8/layout/pyramid1"/>
    <dgm:cxn modelId="{32179D74-04B0-4376-9043-ABD41558DBD9}" srcId="{C8439B34-C2B5-4D24-87EC-6D714EFE33CC}" destId="{3B27DAC2-21A3-4E50-A0AC-9E61685CC7E4}" srcOrd="0" destOrd="0" parTransId="{EC6B7B2A-665B-45BF-A456-5DD3463AABB3}" sibTransId="{7A133A0F-A1B4-440B-B570-4CBC840582DC}"/>
    <dgm:cxn modelId="{AE7DC475-C735-4874-8BBB-605F40F03B3A}" type="presOf" srcId="{A2E34D63-BABA-426C-89FD-44A3A5B30BEC}" destId="{42D6C750-9E9C-4B45-8F9E-B232CB2825BA}" srcOrd="1" destOrd="0" presId="urn:microsoft.com/office/officeart/2005/8/layout/pyramid1"/>
    <dgm:cxn modelId="{4383B578-463D-4074-BED7-189B63AF6C75}" type="presOf" srcId="{85469D9D-B858-4063-B033-64C695E3A2D6}" destId="{9D90B98F-0B04-47D2-9045-7D65A9914B9B}" srcOrd="1" destOrd="0" presId="urn:microsoft.com/office/officeart/2005/8/layout/pyramid1"/>
    <dgm:cxn modelId="{8E29207D-696B-454E-9EE5-9EAD667CEE44}" srcId="{C8439B34-C2B5-4D24-87EC-6D714EFE33CC}" destId="{A2E34D63-BABA-426C-89FD-44A3A5B30BEC}" srcOrd="1" destOrd="0" parTransId="{695753EC-640D-48F1-83DA-985C79B0495E}" sibTransId="{6A11FAB0-C0F9-4A70-83ED-56AD2036DCA8}"/>
    <dgm:cxn modelId="{E8DC7888-31D7-4AE4-9B72-C6C0596ECF07}" type="presOf" srcId="{02E467AE-146E-4226-8345-02424B6A2F48}" destId="{5ADED2E3-137D-424E-B4DB-5A626913CF36}" srcOrd="1" destOrd="0" presId="urn:microsoft.com/office/officeart/2005/8/layout/pyramid1"/>
    <dgm:cxn modelId="{5A2B8FC8-87E2-424D-90BD-657F6B33DD5B}" type="presOf" srcId="{3B27DAC2-21A3-4E50-A0AC-9E61685CC7E4}" destId="{C92657D4-85CA-4E43-ADB3-69AFF9EADA98}" srcOrd="0" destOrd="0" presId="urn:microsoft.com/office/officeart/2005/8/layout/pyramid1"/>
    <dgm:cxn modelId="{03F682F2-B4E2-495A-B2FF-DCED72C223C4}" srcId="{C8439B34-C2B5-4D24-87EC-6D714EFE33CC}" destId="{85469D9D-B858-4063-B033-64C695E3A2D6}" srcOrd="2" destOrd="0" parTransId="{A699A1AC-3EEF-4351-A7C8-E630C80A6852}" sibTransId="{F243CCAC-91FE-48D9-91D1-71D1B68BFEC1}"/>
    <dgm:cxn modelId="{A0054F9A-0A59-4CEA-A280-EB49C45FEE7B}" type="presParOf" srcId="{6DA1A849-870D-4BB8-A997-F6E831C49C95}" destId="{EDE94E02-6EE2-4A37-AE27-AE64F15944B9}" srcOrd="0" destOrd="0" presId="urn:microsoft.com/office/officeart/2005/8/layout/pyramid1"/>
    <dgm:cxn modelId="{D6B38CA9-6A3A-4FB5-8594-869B436F852E}" type="presParOf" srcId="{EDE94E02-6EE2-4A37-AE27-AE64F15944B9}" destId="{C92657D4-85CA-4E43-ADB3-69AFF9EADA98}" srcOrd="0" destOrd="0" presId="urn:microsoft.com/office/officeart/2005/8/layout/pyramid1"/>
    <dgm:cxn modelId="{A5B4719C-1A4B-4177-AE68-7781623359C5}" type="presParOf" srcId="{EDE94E02-6EE2-4A37-AE27-AE64F15944B9}" destId="{E8576E30-5CB1-4917-8D99-59EE78196CEE}" srcOrd="1" destOrd="0" presId="urn:microsoft.com/office/officeart/2005/8/layout/pyramid1"/>
    <dgm:cxn modelId="{8550E37D-3860-4B03-90B7-F84382944366}" type="presParOf" srcId="{6DA1A849-870D-4BB8-A997-F6E831C49C95}" destId="{3E1D4033-C72B-48F5-B0FE-135BF23FC29A}" srcOrd="1" destOrd="0" presId="urn:microsoft.com/office/officeart/2005/8/layout/pyramid1"/>
    <dgm:cxn modelId="{03E7365D-81D1-4E54-B3F7-557CE6150F9F}" type="presParOf" srcId="{3E1D4033-C72B-48F5-B0FE-135BF23FC29A}" destId="{70EB2906-CE96-437B-98AE-F08E05CB753F}" srcOrd="0" destOrd="0" presId="urn:microsoft.com/office/officeart/2005/8/layout/pyramid1"/>
    <dgm:cxn modelId="{58D700FD-360E-4E4C-A06F-3CC0EC2425AA}" type="presParOf" srcId="{3E1D4033-C72B-48F5-B0FE-135BF23FC29A}" destId="{42D6C750-9E9C-4B45-8F9E-B232CB2825BA}" srcOrd="1" destOrd="0" presId="urn:microsoft.com/office/officeart/2005/8/layout/pyramid1"/>
    <dgm:cxn modelId="{731D910B-1E1D-401E-B51B-B514F6D59599}" type="presParOf" srcId="{6DA1A849-870D-4BB8-A997-F6E831C49C95}" destId="{CAA3B23D-007C-4C5A-96DE-F167FBBB281C}" srcOrd="2" destOrd="0" presId="urn:microsoft.com/office/officeart/2005/8/layout/pyramid1"/>
    <dgm:cxn modelId="{437AA870-0977-4D98-9022-A59A9B687BFE}" type="presParOf" srcId="{CAA3B23D-007C-4C5A-96DE-F167FBBB281C}" destId="{16379DC3-0EDA-4DAB-B3BD-A62CBF7491B7}" srcOrd="0" destOrd="0" presId="urn:microsoft.com/office/officeart/2005/8/layout/pyramid1"/>
    <dgm:cxn modelId="{53102346-6185-492E-AD1B-44706E0A9080}" type="presParOf" srcId="{CAA3B23D-007C-4C5A-96DE-F167FBBB281C}" destId="{9D90B98F-0B04-47D2-9045-7D65A9914B9B}" srcOrd="1" destOrd="0" presId="urn:microsoft.com/office/officeart/2005/8/layout/pyramid1"/>
    <dgm:cxn modelId="{AA542F1F-74AD-4E09-AA9E-82944748B6BF}" type="presParOf" srcId="{6DA1A849-870D-4BB8-A997-F6E831C49C95}" destId="{6F43B8B2-1814-48DF-B166-D722CE60F8BA}" srcOrd="3" destOrd="0" presId="urn:microsoft.com/office/officeart/2005/8/layout/pyramid1"/>
    <dgm:cxn modelId="{607A43FE-717A-44B8-AA97-5D7A1604D182}" type="presParOf" srcId="{6F43B8B2-1814-48DF-B166-D722CE60F8BA}" destId="{E7EA8EE8-B692-4437-B5E6-D5FEE2F87BA9}" srcOrd="0" destOrd="0" presId="urn:microsoft.com/office/officeart/2005/8/layout/pyramid1"/>
    <dgm:cxn modelId="{DD5052C7-8192-47C6-B296-CAAC1748192A}" type="presParOf" srcId="{6F43B8B2-1814-48DF-B166-D722CE60F8BA}" destId="{5ADED2E3-137D-424E-B4DB-5A626913CF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1496946" y="0"/>
          <a:ext cx="997964" cy="749920"/>
        </a:xfrm>
        <a:prstGeom prst="trapezoid">
          <a:avLst>
            <a:gd name="adj" fmla="val 66538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6946" y="0"/>
        <a:ext cx="997964" cy="749920"/>
      </dsp:txXfrm>
    </dsp:sp>
    <dsp:sp modelId="{70EB2906-CE96-437B-98AE-F08E05CB753F}">
      <dsp:nvSpPr>
        <dsp:cNvPr id="0" name=""/>
        <dsp:cNvSpPr/>
      </dsp:nvSpPr>
      <dsp:spPr>
        <a:xfrm>
          <a:off x="997964" y="749920"/>
          <a:ext cx="1995928" cy="749920"/>
        </a:xfrm>
        <a:prstGeom prst="trapezoid">
          <a:avLst>
            <a:gd name="adj" fmla="val 66538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7251" y="749920"/>
        <a:ext cx="1297353" cy="749920"/>
      </dsp:txXfrm>
    </dsp:sp>
    <dsp:sp modelId="{16379DC3-0EDA-4DAB-B3BD-A62CBF7491B7}">
      <dsp:nvSpPr>
        <dsp:cNvPr id="0" name=""/>
        <dsp:cNvSpPr/>
      </dsp:nvSpPr>
      <dsp:spPr>
        <a:xfrm>
          <a:off x="498982" y="1499841"/>
          <a:ext cx="2993892" cy="749920"/>
        </a:xfrm>
        <a:prstGeom prst="trapezoid">
          <a:avLst>
            <a:gd name="adj" fmla="val 66538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913" y="1499841"/>
        <a:ext cx="1946029" cy="749920"/>
      </dsp:txXfrm>
    </dsp:sp>
    <dsp:sp modelId="{E7EA8EE8-B692-4437-B5E6-D5FEE2F87BA9}">
      <dsp:nvSpPr>
        <dsp:cNvPr id="0" name=""/>
        <dsp:cNvSpPr/>
      </dsp:nvSpPr>
      <dsp:spPr>
        <a:xfrm>
          <a:off x="0" y="2249762"/>
          <a:ext cx="3991856" cy="749920"/>
        </a:xfrm>
        <a:prstGeom prst="trapezoid">
          <a:avLst>
            <a:gd name="adj" fmla="val 6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574" y="2249762"/>
        <a:ext cx="2594706" cy="74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1496946" y="0"/>
          <a:ext cx="997964" cy="749920"/>
        </a:xfrm>
        <a:prstGeom prst="trapezoid">
          <a:avLst>
            <a:gd name="adj" fmla="val 66538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6946" y="0"/>
        <a:ext cx="997964" cy="749920"/>
      </dsp:txXfrm>
    </dsp:sp>
    <dsp:sp modelId="{70EB2906-CE96-437B-98AE-F08E05CB753F}">
      <dsp:nvSpPr>
        <dsp:cNvPr id="0" name=""/>
        <dsp:cNvSpPr/>
      </dsp:nvSpPr>
      <dsp:spPr>
        <a:xfrm>
          <a:off x="997964" y="749920"/>
          <a:ext cx="1995928" cy="749920"/>
        </a:xfrm>
        <a:prstGeom prst="trapezoid">
          <a:avLst>
            <a:gd name="adj" fmla="val 66538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7251" y="749920"/>
        <a:ext cx="1297353" cy="749920"/>
      </dsp:txXfrm>
    </dsp:sp>
    <dsp:sp modelId="{16379DC3-0EDA-4DAB-B3BD-A62CBF7491B7}">
      <dsp:nvSpPr>
        <dsp:cNvPr id="0" name=""/>
        <dsp:cNvSpPr/>
      </dsp:nvSpPr>
      <dsp:spPr>
        <a:xfrm>
          <a:off x="498982" y="1499841"/>
          <a:ext cx="2993892" cy="749920"/>
        </a:xfrm>
        <a:prstGeom prst="trapezoid">
          <a:avLst>
            <a:gd name="adj" fmla="val 66538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913" y="1499841"/>
        <a:ext cx="1946029" cy="749920"/>
      </dsp:txXfrm>
    </dsp:sp>
    <dsp:sp modelId="{E7EA8EE8-B692-4437-B5E6-D5FEE2F87BA9}">
      <dsp:nvSpPr>
        <dsp:cNvPr id="0" name=""/>
        <dsp:cNvSpPr/>
      </dsp:nvSpPr>
      <dsp:spPr>
        <a:xfrm>
          <a:off x="0" y="2249762"/>
          <a:ext cx="3991856" cy="749920"/>
        </a:xfrm>
        <a:prstGeom prst="trapezoid">
          <a:avLst>
            <a:gd name="adj" fmla="val 6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574" y="2249762"/>
        <a:ext cx="2594706" cy="74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1496946" y="0"/>
          <a:ext cx="997964" cy="749920"/>
        </a:xfrm>
        <a:prstGeom prst="trapezoid">
          <a:avLst>
            <a:gd name="adj" fmla="val 66538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6946" y="0"/>
        <a:ext cx="997964" cy="749920"/>
      </dsp:txXfrm>
    </dsp:sp>
    <dsp:sp modelId="{70EB2906-CE96-437B-98AE-F08E05CB753F}">
      <dsp:nvSpPr>
        <dsp:cNvPr id="0" name=""/>
        <dsp:cNvSpPr/>
      </dsp:nvSpPr>
      <dsp:spPr>
        <a:xfrm>
          <a:off x="997964" y="749920"/>
          <a:ext cx="1995928" cy="749920"/>
        </a:xfrm>
        <a:prstGeom prst="trapezoid">
          <a:avLst>
            <a:gd name="adj" fmla="val 66538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7251" y="749920"/>
        <a:ext cx="1297353" cy="749920"/>
      </dsp:txXfrm>
    </dsp:sp>
    <dsp:sp modelId="{16379DC3-0EDA-4DAB-B3BD-A62CBF7491B7}">
      <dsp:nvSpPr>
        <dsp:cNvPr id="0" name=""/>
        <dsp:cNvSpPr/>
      </dsp:nvSpPr>
      <dsp:spPr>
        <a:xfrm>
          <a:off x="498982" y="1499841"/>
          <a:ext cx="2993892" cy="749920"/>
        </a:xfrm>
        <a:prstGeom prst="trapezoid">
          <a:avLst>
            <a:gd name="adj" fmla="val 66538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913" y="1499841"/>
        <a:ext cx="1946029" cy="749920"/>
      </dsp:txXfrm>
    </dsp:sp>
    <dsp:sp modelId="{E7EA8EE8-B692-4437-B5E6-D5FEE2F87BA9}">
      <dsp:nvSpPr>
        <dsp:cNvPr id="0" name=""/>
        <dsp:cNvSpPr/>
      </dsp:nvSpPr>
      <dsp:spPr>
        <a:xfrm>
          <a:off x="0" y="2249762"/>
          <a:ext cx="3991856" cy="749920"/>
        </a:xfrm>
        <a:prstGeom prst="trapezoid">
          <a:avLst>
            <a:gd name="adj" fmla="val 6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574" y="2249762"/>
        <a:ext cx="2594706" cy="74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505062" y="0"/>
          <a:ext cx="336708" cy="317043"/>
        </a:xfrm>
        <a:prstGeom prst="trapezoid">
          <a:avLst>
            <a:gd name="adj" fmla="val 53101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5062" y="0"/>
        <a:ext cx="336708" cy="317043"/>
      </dsp:txXfrm>
    </dsp:sp>
    <dsp:sp modelId="{70EB2906-CE96-437B-98AE-F08E05CB753F}">
      <dsp:nvSpPr>
        <dsp:cNvPr id="0" name=""/>
        <dsp:cNvSpPr/>
      </dsp:nvSpPr>
      <dsp:spPr>
        <a:xfrm>
          <a:off x="336708" y="317043"/>
          <a:ext cx="673417" cy="317043"/>
        </a:xfrm>
        <a:prstGeom prst="trapezoid">
          <a:avLst>
            <a:gd name="adj" fmla="val 53101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556" y="317043"/>
        <a:ext cx="437721" cy="317043"/>
      </dsp:txXfrm>
    </dsp:sp>
    <dsp:sp modelId="{16379DC3-0EDA-4DAB-B3BD-A62CBF7491B7}">
      <dsp:nvSpPr>
        <dsp:cNvPr id="0" name=""/>
        <dsp:cNvSpPr/>
      </dsp:nvSpPr>
      <dsp:spPr>
        <a:xfrm>
          <a:off x="168354" y="634087"/>
          <a:ext cx="1010125" cy="317043"/>
        </a:xfrm>
        <a:prstGeom prst="trapezoid">
          <a:avLst>
            <a:gd name="adj" fmla="val 53101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126" y="634087"/>
        <a:ext cx="656581" cy="317043"/>
      </dsp:txXfrm>
    </dsp:sp>
    <dsp:sp modelId="{E7EA8EE8-B692-4437-B5E6-D5FEE2F87BA9}">
      <dsp:nvSpPr>
        <dsp:cNvPr id="0" name=""/>
        <dsp:cNvSpPr/>
      </dsp:nvSpPr>
      <dsp:spPr>
        <a:xfrm>
          <a:off x="0" y="951131"/>
          <a:ext cx="1346834" cy="317043"/>
        </a:xfrm>
        <a:prstGeom prst="trapezoid">
          <a:avLst>
            <a:gd name="adj" fmla="val 531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695" y="951131"/>
        <a:ext cx="875442" cy="317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1496946" y="0"/>
          <a:ext cx="997964" cy="749920"/>
        </a:xfrm>
        <a:prstGeom prst="trapezoid">
          <a:avLst>
            <a:gd name="adj" fmla="val 66538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6946" y="0"/>
        <a:ext cx="997964" cy="749920"/>
      </dsp:txXfrm>
    </dsp:sp>
    <dsp:sp modelId="{70EB2906-CE96-437B-98AE-F08E05CB753F}">
      <dsp:nvSpPr>
        <dsp:cNvPr id="0" name=""/>
        <dsp:cNvSpPr/>
      </dsp:nvSpPr>
      <dsp:spPr>
        <a:xfrm>
          <a:off x="997964" y="749920"/>
          <a:ext cx="1995928" cy="749920"/>
        </a:xfrm>
        <a:prstGeom prst="trapezoid">
          <a:avLst>
            <a:gd name="adj" fmla="val 66538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7251" y="749920"/>
        <a:ext cx="1297353" cy="749920"/>
      </dsp:txXfrm>
    </dsp:sp>
    <dsp:sp modelId="{16379DC3-0EDA-4DAB-B3BD-A62CBF7491B7}">
      <dsp:nvSpPr>
        <dsp:cNvPr id="0" name=""/>
        <dsp:cNvSpPr/>
      </dsp:nvSpPr>
      <dsp:spPr>
        <a:xfrm>
          <a:off x="498982" y="1499841"/>
          <a:ext cx="2993892" cy="749920"/>
        </a:xfrm>
        <a:prstGeom prst="trapezoid">
          <a:avLst>
            <a:gd name="adj" fmla="val 66538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913" y="1499841"/>
        <a:ext cx="1946029" cy="749920"/>
      </dsp:txXfrm>
    </dsp:sp>
    <dsp:sp modelId="{E7EA8EE8-B692-4437-B5E6-D5FEE2F87BA9}">
      <dsp:nvSpPr>
        <dsp:cNvPr id="0" name=""/>
        <dsp:cNvSpPr/>
      </dsp:nvSpPr>
      <dsp:spPr>
        <a:xfrm>
          <a:off x="0" y="2249762"/>
          <a:ext cx="3991856" cy="749920"/>
        </a:xfrm>
        <a:prstGeom prst="trapezoid">
          <a:avLst>
            <a:gd name="adj" fmla="val 6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574" y="2249762"/>
        <a:ext cx="2594706" cy="749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505062" y="0"/>
          <a:ext cx="336708" cy="317043"/>
        </a:xfrm>
        <a:prstGeom prst="trapezoid">
          <a:avLst>
            <a:gd name="adj" fmla="val 53101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5062" y="0"/>
        <a:ext cx="336708" cy="317043"/>
      </dsp:txXfrm>
    </dsp:sp>
    <dsp:sp modelId="{70EB2906-CE96-437B-98AE-F08E05CB753F}">
      <dsp:nvSpPr>
        <dsp:cNvPr id="0" name=""/>
        <dsp:cNvSpPr/>
      </dsp:nvSpPr>
      <dsp:spPr>
        <a:xfrm>
          <a:off x="336708" y="317043"/>
          <a:ext cx="673417" cy="317043"/>
        </a:xfrm>
        <a:prstGeom prst="trapezoid">
          <a:avLst>
            <a:gd name="adj" fmla="val 53101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556" y="317043"/>
        <a:ext cx="437721" cy="317043"/>
      </dsp:txXfrm>
    </dsp:sp>
    <dsp:sp modelId="{16379DC3-0EDA-4DAB-B3BD-A62CBF7491B7}">
      <dsp:nvSpPr>
        <dsp:cNvPr id="0" name=""/>
        <dsp:cNvSpPr/>
      </dsp:nvSpPr>
      <dsp:spPr>
        <a:xfrm>
          <a:off x="168354" y="634087"/>
          <a:ext cx="1010125" cy="317043"/>
        </a:xfrm>
        <a:prstGeom prst="trapezoid">
          <a:avLst>
            <a:gd name="adj" fmla="val 53101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126" y="634087"/>
        <a:ext cx="656581" cy="317043"/>
      </dsp:txXfrm>
    </dsp:sp>
    <dsp:sp modelId="{E7EA8EE8-B692-4437-B5E6-D5FEE2F87BA9}">
      <dsp:nvSpPr>
        <dsp:cNvPr id="0" name=""/>
        <dsp:cNvSpPr/>
      </dsp:nvSpPr>
      <dsp:spPr>
        <a:xfrm>
          <a:off x="0" y="951131"/>
          <a:ext cx="1346834" cy="317043"/>
        </a:xfrm>
        <a:prstGeom prst="trapezoid">
          <a:avLst>
            <a:gd name="adj" fmla="val 531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695" y="951131"/>
        <a:ext cx="875442" cy="3170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1496946" y="0"/>
          <a:ext cx="997964" cy="749920"/>
        </a:xfrm>
        <a:prstGeom prst="trapezoid">
          <a:avLst>
            <a:gd name="adj" fmla="val 66538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6946" y="0"/>
        <a:ext cx="997964" cy="749920"/>
      </dsp:txXfrm>
    </dsp:sp>
    <dsp:sp modelId="{70EB2906-CE96-437B-98AE-F08E05CB753F}">
      <dsp:nvSpPr>
        <dsp:cNvPr id="0" name=""/>
        <dsp:cNvSpPr/>
      </dsp:nvSpPr>
      <dsp:spPr>
        <a:xfrm>
          <a:off x="997964" y="749920"/>
          <a:ext cx="1995928" cy="749920"/>
        </a:xfrm>
        <a:prstGeom prst="trapezoid">
          <a:avLst>
            <a:gd name="adj" fmla="val 66538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7251" y="749920"/>
        <a:ext cx="1297353" cy="749920"/>
      </dsp:txXfrm>
    </dsp:sp>
    <dsp:sp modelId="{16379DC3-0EDA-4DAB-B3BD-A62CBF7491B7}">
      <dsp:nvSpPr>
        <dsp:cNvPr id="0" name=""/>
        <dsp:cNvSpPr/>
      </dsp:nvSpPr>
      <dsp:spPr>
        <a:xfrm>
          <a:off x="498982" y="1499841"/>
          <a:ext cx="2993892" cy="749920"/>
        </a:xfrm>
        <a:prstGeom prst="trapezoid">
          <a:avLst>
            <a:gd name="adj" fmla="val 66538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913" y="1499841"/>
        <a:ext cx="1946029" cy="749920"/>
      </dsp:txXfrm>
    </dsp:sp>
    <dsp:sp modelId="{E7EA8EE8-B692-4437-B5E6-D5FEE2F87BA9}">
      <dsp:nvSpPr>
        <dsp:cNvPr id="0" name=""/>
        <dsp:cNvSpPr/>
      </dsp:nvSpPr>
      <dsp:spPr>
        <a:xfrm>
          <a:off x="0" y="2249762"/>
          <a:ext cx="3991856" cy="749920"/>
        </a:xfrm>
        <a:prstGeom prst="trapezoid">
          <a:avLst>
            <a:gd name="adj" fmla="val 66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574" y="2249762"/>
        <a:ext cx="2594706" cy="749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657D4-85CA-4E43-ADB3-69AFF9EADA98}">
      <dsp:nvSpPr>
        <dsp:cNvPr id="0" name=""/>
        <dsp:cNvSpPr/>
      </dsp:nvSpPr>
      <dsp:spPr>
        <a:xfrm>
          <a:off x="505062" y="0"/>
          <a:ext cx="336708" cy="317043"/>
        </a:xfrm>
        <a:prstGeom prst="trapezoid">
          <a:avLst>
            <a:gd name="adj" fmla="val 53101"/>
          </a:avLst>
        </a:prstGeom>
        <a:solidFill>
          <a:srgbClr val="C0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5062" y="0"/>
        <a:ext cx="336708" cy="317043"/>
      </dsp:txXfrm>
    </dsp:sp>
    <dsp:sp modelId="{70EB2906-CE96-437B-98AE-F08E05CB753F}">
      <dsp:nvSpPr>
        <dsp:cNvPr id="0" name=""/>
        <dsp:cNvSpPr/>
      </dsp:nvSpPr>
      <dsp:spPr>
        <a:xfrm>
          <a:off x="336708" y="317043"/>
          <a:ext cx="673417" cy="317043"/>
        </a:xfrm>
        <a:prstGeom prst="trapezoid">
          <a:avLst>
            <a:gd name="adj" fmla="val 53101"/>
          </a:avLst>
        </a:prstGeom>
        <a:solidFill>
          <a:srgbClr val="DAA6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556" y="317043"/>
        <a:ext cx="437721" cy="317043"/>
      </dsp:txXfrm>
    </dsp:sp>
    <dsp:sp modelId="{16379DC3-0EDA-4DAB-B3BD-A62CBF7491B7}">
      <dsp:nvSpPr>
        <dsp:cNvPr id="0" name=""/>
        <dsp:cNvSpPr/>
      </dsp:nvSpPr>
      <dsp:spPr>
        <a:xfrm>
          <a:off x="168354" y="634087"/>
          <a:ext cx="1010125" cy="317043"/>
        </a:xfrm>
        <a:prstGeom prst="trapezoid">
          <a:avLst>
            <a:gd name="adj" fmla="val 53101"/>
          </a:avLst>
        </a:prstGeom>
        <a:solidFill>
          <a:srgbClr val="F8F2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126" y="634087"/>
        <a:ext cx="656581" cy="317043"/>
      </dsp:txXfrm>
    </dsp:sp>
    <dsp:sp modelId="{E7EA8EE8-B692-4437-B5E6-D5FEE2F87BA9}">
      <dsp:nvSpPr>
        <dsp:cNvPr id="0" name=""/>
        <dsp:cNvSpPr/>
      </dsp:nvSpPr>
      <dsp:spPr>
        <a:xfrm>
          <a:off x="0" y="951131"/>
          <a:ext cx="1346834" cy="317043"/>
        </a:xfrm>
        <a:prstGeom prst="trapezoid">
          <a:avLst>
            <a:gd name="adj" fmla="val 531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695" y="951131"/>
        <a:ext cx="875442" cy="317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9B404-2720-482B-90BF-CE3ED326EF1F}" type="datetimeFigureOut">
              <a:rPr lang="es-MX" smtClean="0"/>
              <a:t>13/04/2020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4217A-44F5-437D-BE42-E0AEAAAB8F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37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02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2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79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19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15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6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82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217A-44F5-437D-BE42-E0AEAAAB8FA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39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B624CD-8775-B046-8F95-B88A9607887D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62347B-F071-D740-BE6B-E46B4290AD8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2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guntas usuales sobre el coronavirus y el padecimiento COVID-19 ...">
            <a:extLst>
              <a:ext uri="{FF2B5EF4-FFF2-40B4-BE49-F238E27FC236}">
                <a16:creationId xmlns:a16="http://schemas.microsoft.com/office/drawing/2014/main" id="{29F49FC3-8EE4-4F8B-8047-070B1E587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r="7039"/>
          <a:stretch/>
        </p:blipFill>
        <p:spPr bwMode="auto">
          <a:xfrm>
            <a:off x="-211016" y="0"/>
            <a:ext cx="9355016" cy="68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31537" y="5008099"/>
            <a:ext cx="7997588" cy="1301360"/>
          </a:xfrm>
          <a:prstGeom prst="rect">
            <a:avLst/>
          </a:prstGeom>
          <a:solidFill>
            <a:srgbClr val="C00000">
              <a:alpha val="7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9597" y="5468051"/>
            <a:ext cx="7781465" cy="841408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sobre la preparación lugares de</a:t>
            </a:r>
            <a:b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para </a:t>
            </a:r>
            <a: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br>
              <a:rPr lang="es-MX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3 / 3</a:t>
            </a:r>
            <a:endParaRPr lang="es-ES" sz="32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6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ctor With A Respiratory Mask Fighting The Deadly Coronavirus ...">
            <a:extLst>
              <a:ext uri="{FF2B5EF4-FFF2-40B4-BE49-F238E27FC236}">
                <a16:creationId xmlns:a16="http://schemas.microsoft.com/office/drawing/2014/main" id="{0CA48F74-0FDB-4824-A7B4-D0CA6A80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9272"/>
            <a:ext cx="9120057" cy="60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4504D78-56D8-45B3-A768-2E5E0DC55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63620"/>
              </p:ext>
            </p:extLst>
          </p:nvPr>
        </p:nvGraphicFramePr>
        <p:xfrm>
          <a:off x="2689519" y="3642002"/>
          <a:ext cx="3991856" cy="299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" name="Rectángulo redondeado 32">
            <a:extLst>
              <a:ext uri="{FF2B5EF4-FFF2-40B4-BE49-F238E27FC236}">
                <a16:creationId xmlns:a16="http://schemas.microsoft.com/office/drawing/2014/main" id="{873D0362-64E9-493F-BE1C-91291168429E}"/>
              </a:ext>
            </a:extLst>
          </p:cNvPr>
          <p:cNvSpPr/>
          <p:nvPr/>
        </p:nvSpPr>
        <p:spPr>
          <a:xfrm>
            <a:off x="6148622" y="3708436"/>
            <a:ext cx="1591120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 ALTO</a:t>
            </a:r>
          </a:p>
        </p:txBody>
      </p:sp>
      <p:sp>
        <p:nvSpPr>
          <p:cNvPr id="38" name="Rectángulo redondeado 32">
            <a:extLst>
              <a:ext uri="{FF2B5EF4-FFF2-40B4-BE49-F238E27FC236}">
                <a16:creationId xmlns:a16="http://schemas.microsoft.com/office/drawing/2014/main" id="{C6DEDCA4-99FB-485F-8972-6B60ABD6B2E1}"/>
              </a:ext>
            </a:extLst>
          </p:cNvPr>
          <p:cNvSpPr/>
          <p:nvPr/>
        </p:nvSpPr>
        <p:spPr>
          <a:xfrm>
            <a:off x="5780746" y="4318274"/>
            <a:ext cx="1591120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</a:t>
            </a:r>
          </a:p>
        </p:txBody>
      </p:sp>
      <p:sp>
        <p:nvSpPr>
          <p:cNvPr id="40" name="Rectángulo redondeado 32">
            <a:extLst>
              <a:ext uri="{FF2B5EF4-FFF2-40B4-BE49-F238E27FC236}">
                <a16:creationId xmlns:a16="http://schemas.microsoft.com/office/drawing/2014/main" id="{3A564FE2-7BD6-4D6F-B733-40F9BE3882F7}"/>
              </a:ext>
            </a:extLst>
          </p:cNvPr>
          <p:cNvSpPr/>
          <p:nvPr/>
        </p:nvSpPr>
        <p:spPr>
          <a:xfrm>
            <a:off x="5885815" y="5125312"/>
            <a:ext cx="1591120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</a:p>
        </p:txBody>
      </p:sp>
      <p:sp>
        <p:nvSpPr>
          <p:cNvPr id="44" name="Rectángulo redondeado 32">
            <a:extLst>
              <a:ext uri="{FF2B5EF4-FFF2-40B4-BE49-F238E27FC236}">
                <a16:creationId xmlns:a16="http://schemas.microsoft.com/office/drawing/2014/main" id="{592A7482-30FD-4659-98C2-CFB109AA1E4C}"/>
              </a:ext>
            </a:extLst>
          </p:cNvPr>
          <p:cNvSpPr/>
          <p:nvPr/>
        </p:nvSpPr>
        <p:spPr>
          <a:xfrm>
            <a:off x="5897787" y="5934199"/>
            <a:ext cx="1591120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F63D11E-C9B4-4070-9B3A-8B81BFBF6581}"/>
              </a:ext>
            </a:extLst>
          </p:cNvPr>
          <p:cNvCxnSpPr/>
          <p:nvPr/>
        </p:nvCxnSpPr>
        <p:spPr>
          <a:xfrm flipH="1">
            <a:off x="4685447" y="4044866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5106739-510C-4DA8-A0BE-B5E14BDC07AD}"/>
              </a:ext>
            </a:extLst>
          </p:cNvPr>
          <p:cNvCxnSpPr/>
          <p:nvPr/>
        </p:nvCxnSpPr>
        <p:spPr>
          <a:xfrm flipH="1">
            <a:off x="4685447" y="4638127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CF30A5C5-F2B3-4781-927E-F38E969C3C3C}"/>
              </a:ext>
            </a:extLst>
          </p:cNvPr>
          <p:cNvCxnSpPr/>
          <p:nvPr/>
        </p:nvCxnSpPr>
        <p:spPr>
          <a:xfrm flipH="1">
            <a:off x="4743224" y="5496256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61A2CC28-4E93-4BB0-AB33-C11AC0821C27}"/>
              </a:ext>
            </a:extLst>
          </p:cNvPr>
          <p:cNvCxnSpPr/>
          <p:nvPr/>
        </p:nvCxnSpPr>
        <p:spPr>
          <a:xfrm flipH="1">
            <a:off x="4826080" y="6312183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5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D6524DF-DDD0-4B4A-9329-9EA1EBB9C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582203"/>
              </p:ext>
            </p:extLst>
          </p:nvPr>
        </p:nvGraphicFramePr>
        <p:xfrm>
          <a:off x="24766" y="734173"/>
          <a:ext cx="3991856" cy="299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D2A2C526-20A5-4214-B0C0-EB4C07245D16}"/>
              </a:ext>
            </a:extLst>
          </p:cNvPr>
          <p:cNvSpPr/>
          <p:nvPr/>
        </p:nvSpPr>
        <p:spPr>
          <a:xfrm>
            <a:off x="3483869" y="800607"/>
            <a:ext cx="2410494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MUY ALTO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E20DE71-B116-42C1-AECA-FDB2DA54A1BA}"/>
              </a:ext>
            </a:extLst>
          </p:cNvPr>
          <p:cNvCxnSpPr/>
          <p:nvPr/>
        </p:nvCxnSpPr>
        <p:spPr>
          <a:xfrm flipH="1">
            <a:off x="2020694" y="1137037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redondeado 32">
            <a:extLst>
              <a:ext uri="{FF2B5EF4-FFF2-40B4-BE49-F238E27FC236}">
                <a16:creationId xmlns:a16="http://schemas.microsoft.com/office/drawing/2014/main" id="{3F91D95D-5EF2-440A-B261-BC666EBCDCF8}"/>
              </a:ext>
            </a:extLst>
          </p:cNvPr>
          <p:cNvSpPr/>
          <p:nvPr/>
        </p:nvSpPr>
        <p:spPr>
          <a:xfrm>
            <a:off x="2822256" y="1381655"/>
            <a:ext cx="6144213" cy="799794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Aquellos con alto potencial de exposición a fuentes sospechadas o confirmadas de COVID-19 durante procedimientos médicos,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postmortem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de laboratorio en específico</a:t>
            </a:r>
          </a:p>
        </p:txBody>
      </p:sp>
      <p:sp>
        <p:nvSpPr>
          <p:cNvPr id="28" name="Rectángulo redondeado 32">
            <a:extLst>
              <a:ext uri="{FF2B5EF4-FFF2-40B4-BE49-F238E27FC236}">
                <a16:creationId xmlns:a16="http://schemas.microsoft.com/office/drawing/2014/main" id="{331DA32B-5091-41A7-B94C-290C69E1BB45}"/>
              </a:ext>
            </a:extLst>
          </p:cNvPr>
          <p:cNvSpPr/>
          <p:nvPr/>
        </p:nvSpPr>
        <p:spPr>
          <a:xfrm>
            <a:off x="3583779" y="2382648"/>
            <a:ext cx="5382690" cy="466475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de la salud (médicos, enfermeros, dentistas, paramédicos, técnicos de emergencias médicas)</a:t>
            </a:r>
          </a:p>
        </p:txBody>
      </p:sp>
      <p:sp>
        <p:nvSpPr>
          <p:cNvPr id="34" name="Rectángulo redondeado 32">
            <a:extLst>
              <a:ext uri="{FF2B5EF4-FFF2-40B4-BE49-F238E27FC236}">
                <a16:creationId xmlns:a16="http://schemas.microsoft.com/office/drawing/2014/main" id="{CC407333-D764-40A6-BF0C-CF7355B0E824}"/>
              </a:ext>
            </a:extLst>
          </p:cNvPr>
          <p:cNvSpPr/>
          <p:nvPr/>
        </p:nvSpPr>
        <p:spPr>
          <a:xfrm>
            <a:off x="3583779" y="2962525"/>
            <a:ext cx="5382690" cy="771331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de salud o de laboratorio que recolecte o maneje especímenes de pacientes sospechosos o confirmados con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35" name="Rectángulo redondeado 32">
            <a:extLst>
              <a:ext uri="{FF2B5EF4-FFF2-40B4-BE49-F238E27FC236}">
                <a16:creationId xmlns:a16="http://schemas.microsoft.com/office/drawing/2014/main" id="{24224EEA-131F-4C45-80C4-090B171619E6}"/>
              </a:ext>
            </a:extLst>
          </p:cNvPr>
          <p:cNvSpPr/>
          <p:nvPr/>
        </p:nvSpPr>
        <p:spPr>
          <a:xfrm>
            <a:off x="3583779" y="3847259"/>
            <a:ext cx="5382690" cy="554272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en morgues que realicen autopsias en cuerpos conocidos o sospechosos de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pic>
        <p:nvPicPr>
          <p:cNvPr id="6146" name="Picture 2" descr="COVID-19: Proteger a los trabajadores en el lugar de trabajo ...">
            <a:extLst>
              <a:ext uri="{FF2B5EF4-FFF2-40B4-BE49-F238E27FC236}">
                <a16:creationId xmlns:a16="http://schemas.microsoft.com/office/drawing/2014/main" id="{0663EDE2-EA40-4E83-8B11-81D6C4A48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08" b="98840" l="28944" r="63755">
                        <a14:foregroundMark x1="31291" y1="60325" x2="30508" y2="73318"/>
                        <a14:foregroundMark x1="30508" y1="73318" x2="32464" y2="88167"/>
                        <a14:foregroundMark x1="32464" y1="88167" x2="40939" y2="96984"/>
                        <a14:foregroundMark x1="40939" y1="96984" x2="53977" y2="98608"/>
                        <a14:foregroundMark x1="53977" y1="98608" x2="59844" y2="93271"/>
                        <a14:foregroundMark x1="59844" y1="93271" x2="56323" y2="76102"/>
                        <a14:foregroundMark x1="58279" y1="98840" x2="32073" y2="96288"/>
                        <a14:foregroundMark x1="45372" y1="12761" x2="53194" y2="8585"/>
                        <a14:foregroundMark x1="53194" y1="8585" x2="62060" y2="17169"/>
                        <a14:foregroundMark x1="62060" y1="17169" x2="59974" y2="33643"/>
                        <a14:foregroundMark x1="59583" y1="7889" x2="43486" y2="9012"/>
                        <a14:foregroundMark x1="62321" y1="24130" x2="60365" y2="36427"/>
                        <a14:foregroundMark x1="60235" y1="41067" x2="60495" y2="35963"/>
                        <a14:foregroundMark x1="60626" y1="38283" x2="61669" y2="34803"/>
                        <a14:foregroundMark x1="61408" y1="37587" x2="63885" y2="21346"/>
                        <a14:foregroundMark x1="57497" y1="4640" x2="47718" y2="5104"/>
                        <a14:foregroundMark x1="28944" y1="81439" x2="29335" y2="68910"/>
                        <a14:backgroundMark x1="42503" y1="9513" x2="38853" y2="9513"/>
                        <a14:backgroundMark x1="43416" y1="10209" x2="41982" y2="8817"/>
                        <a14:backgroundMark x1="42764" y1="8817" x2="43286" y2="9049"/>
                        <a14:backgroundMark x1="43025" y1="9049" x2="43546" y2="8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01" r="35173"/>
          <a:stretch/>
        </p:blipFill>
        <p:spPr bwMode="auto">
          <a:xfrm>
            <a:off x="-28063" y="470262"/>
            <a:ext cx="1832336" cy="32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fiende OMS fallos en reporte de casos">
            <a:extLst>
              <a:ext uri="{FF2B5EF4-FFF2-40B4-BE49-F238E27FC236}">
                <a16:creationId xmlns:a16="http://schemas.microsoft.com/office/drawing/2014/main" id="{42AF761D-6C23-4631-A702-398C71A2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35420"/>
            <a:ext cx="3483870" cy="232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ronavirus en México: cinco trabajadores del IMSS fueron ...">
            <a:extLst>
              <a:ext uri="{FF2B5EF4-FFF2-40B4-BE49-F238E27FC236}">
                <a16:creationId xmlns:a16="http://schemas.microsoft.com/office/drawing/2014/main" id="{4EDAA89F-3D76-4A50-8A8C-583FF3802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r="20446"/>
          <a:stretch/>
        </p:blipFill>
        <p:spPr bwMode="auto">
          <a:xfrm>
            <a:off x="3436966" y="4514934"/>
            <a:ext cx="2997201" cy="23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M Hospitales duplica sus camas de UCI en Madrid">
            <a:extLst>
              <a:ext uri="{FF2B5EF4-FFF2-40B4-BE49-F238E27FC236}">
                <a16:creationId xmlns:a16="http://schemas.microsoft.com/office/drawing/2014/main" id="{D93BAE11-102D-4261-898C-545981418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11468" r="19028"/>
          <a:stretch/>
        </p:blipFill>
        <p:spPr bwMode="auto">
          <a:xfrm>
            <a:off x="6434166" y="4477763"/>
            <a:ext cx="2709833" cy="23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1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D6524DF-DDD0-4B4A-9329-9EA1EBB9CABD}"/>
              </a:ext>
            </a:extLst>
          </p:cNvPr>
          <p:cNvGraphicFramePr/>
          <p:nvPr/>
        </p:nvGraphicFramePr>
        <p:xfrm>
          <a:off x="24766" y="734173"/>
          <a:ext cx="3991856" cy="299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D2A2C526-20A5-4214-B0C0-EB4C07245D16}"/>
              </a:ext>
            </a:extLst>
          </p:cNvPr>
          <p:cNvSpPr/>
          <p:nvPr/>
        </p:nvSpPr>
        <p:spPr>
          <a:xfrm>
            <a:off x="3543949" y="1348843"/>
            <a:ext cx="2410494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E20DE71-B116-42C1-AECA-FDB2DA54A1BA}"/>
              </a:ext>
            </a:extLst>
          </p:cNvPr>
          <p:cNvCxnSpPr/>
          <p:nvPr/>
        </p:nvCxnSpPr>
        <p:spPr>
          <a:xfrm flipH="1">
            <a:off x="2080774" y="1685273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redondeado 32">
            <a:extLst>
              <a:ext uri="{FF2B5EF4-FFF2-40B4-BE49-F238E27FC236}">
                <a16:creationId xmlns:a16="http://schemas.microsoft.com/office/drawing/2014/main" id="{3F91D95D-5EF2-440A-B261-BC666EBCDCF8}"/>
              </a:ext>
            </a:extLst>
          </p:cNvPr>
          <p:cNvSpPr/>
          <p:nvPr/>
        </p:nvSpPr>
        <p:spPr>
          <a:xfrm>
            <a:off x="2882336" y="1929891"/>
            <a:ext cx="6144213" cy="466475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Aquellos con alto potencial de exposición a fuentes sospechosas o confirmadas de COVID-19</a:t>
            </a:r>
          </a:p>
        </p:txBody>
      </p:sp>
      <p:sp>
        <p:nvSpPr>
          <p:cNvPr id="28" name="Rectángulo redondeado 32">
            <a:extLst>
              <a:ext uri="{FF2B5EF4-FFF2-40B4-BE49-F238E27FC236}">
                <a16:creationId xmlns:a16="http://schemas.microsoft.com/office/drawing/2014/main" id="{331DA32B-5091-41A7-B94C-290C69E1BB45}"/>
              </a:ext>
            </a:extLst>
          </p:cNvPr>
          <p:cNvSpPr/>
          <p:nvPr/>
        </p:nvSpPr>
        <p:spPr>
          <a:xfrm>
            <a:off x="3599225" y="2471083"/>
            <a:ext cx="5382690" cy="942865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de asistencia sanitaria y personal de apoyo (médicos, enfermeros, otro personal hospitalario que deba entrar a los cuartos de los pacientes) expuestos apacientes sospechosos o confirmados con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34" name="Rectángulo redondeado 32">
            <a:extLst>
              <a:ext uri="{FF2B5EF4-FFF2-40B4-BE49-F238E27FC236}">
                <a16:creationId xmlns:a16="http://schemas.microsoft.com/office/drawing/2014/main" id="{CC407333-D764-40A6-BF0C-CF7355B0E824}"/>
              </a:ext>
            </a:extLst>
          </p:cNvPr>
          <p:cNvSpPr/>
          <p:nvPr/>
        </p:nvSpPr>
        <p:spPr>
          <a:xfrm>
            <a:off x="3599225" y="3474453"/>
            <a:ext cx="5382690" cy="771331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de transporte médico (operadores de vehículo tipo ambulancia) que trasladen pacientes sospechosos o confirmados con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vehículos cerrados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urso ambulancia practico primeros auxilios conductores">
            <a:extLst>
              <a:ext uri="{FF2B5EF4-FFF2-40B4-BE49-F238E27FC236}">
                <a16:creationId xmlns:a16="http://schemas.microsoft.com/office/drawing/2014/main" id="{6B99E149-52EF-46BA-9ED7-C39794AC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476750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redondeado 32">
            <a:extLst>
              <a:ext uri="{FF2B5EF4-FFF2-40B4-BE49-F238E27FC236}">
                <a16:creationId xmlns:a16="http://schemas.microsoft.com/office/drawing/2014/main" id="{24224EEA-131F-4C45-80C4-090B171619E6}"/>
              </a:ext>
            </a:extLst>
          </p:cNvPr>
          <p:cNvSpPr/>
          <p:nvPr/>
        </p:nvSpPr>
        <p:spPr>
          <a:xfrm>
            <a:off x="3599225" y="4318927"/>
            <a:ext cx="5382690" cy="747911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Trabajadores mortuorios involucrados en preparar los cuerpos de personas sospechosas o confirmadas con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momento de su muerte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Cruz Roja Mexicana construye flota de ambulancias con base en la ...">
            <a:extLst>
              <a:ext uri="{FF2B5EF4-FFF2-40B4-BE49-F238E27FC236}">
                <a16:creationId xmlns:a16="http://schemas.microsoft.com/office/drawing/2014/main" id="{F6395867-EF7E-4149-A4B0-EA41F7CE7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8750" l="10000" r="90000">
                        <a14:foregroundMark x1="68659" y1="98750" x2="69146" y2="65714"/>
                        <a14:foregroundMark x1="36220" y1="75714" x2="28659" y2="72857"/>
                        <a14:foregroundMark x1="30610" y1="54821" x2="29390" y2="54821"/>
                        <a14:foregroundMark x1="52805" y1="58036" x2="52927" y2="57857"/>
                        <a14:foregroundMark x1="29390" y1="61250" x2="27927" y2="48571"/>
                        <a14:foregroundMark x1="27927" y1="48571" x2="30366" y2="56964"/>
                        <a14:foregroundMark x1="30366" y1="56964" x2="31829" y2="52679"/>
                        <a14:foregroundMark x1="64878" y1="24286" x2="65366" y2="22857"/>
                        <a14:foregroundMark x1="65366" y1="22857" x2="65000" y2="25179"/>
                        <a14:foregroundMark x1="65000" y1="25179" x2="65000" y2="25179"/>
                        <a14:foregroundMark x1="70976" y1="25893" x2="70366" y2="16786"/>
                        <a14:foregroundMark x1="70366" y1="16786" x2="64756" y2="21071"/>
                        <a14:foregroundMark x1="64756" y1="21071" x2="64878" y2="21429"/>
                        <a14:foregroundMark x1="69634" y1="16964" x2="66341" y2="18214"/>
                        <a14:foregroundMark x1="60366" y1="23750" x2="56585" y2="16071"/>
                        <a14:foregroundMark x1="56585" y1="16071" x2="48902" y2="13214"/>
                        <a14:foregroundMark x1="48902" y1="13214" x2="41098" y2="14464"/>
                        <a14:foregroundMark x1="41098" y1="14464" x2="37439" y2="2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45" t="7868" r="21334" b="17972"/>
          <a:stretch/>
        </p:blipFill>
        <p:spPr bwMode="auto">
          <a:xfrm>
            <a:off x="7047835" y="-53646"/>
            <a:ext cx="2096165" cy="19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8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para proteger a los trabajadores?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D6524DF-DDD0-4B4A-9329-9EA1EBB9CABD}"/>
              </a:ext>
            </a:extLst>
          </p:cNvPr>
          <p:cNvGraphicFramePr/>
          <p:nvPr/>
        </p:nvGraphicFramePr>
        <p:xfrm>
          <a:off x="186249" y="636340"/>
          <a:ext cx="1346834" cy="126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D2A2C526-20A5-4214-B0C0-EB4C07245D16}"/>
              </a:ext>
            </a:extLst>
          </p:cNvPr>
          <p:cNvSpPr/>
          <p:nvPr/>
        </p:nvSpPr>
        <p:spPr>
          <a:xfrm>
            <a:off x="1680250" y="577277"/>
            <a:ext cx="3098151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ALTO / MUY ALTO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E20DE71-B116-42C1-AECA-FDB2DA54A1BA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13342" y="911493"/>
            <a:ext cx="766908" cy="202383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113DE6AD-97EF-48AC-8414-1825ECDCF667}"/>
              </a:ext>
            </a:extLst>
          </p:cNvPr>
          <p:cNvSpPr/>
          <p:nvPr/>
        </p:nvSpPr>
        <p:spPr>
          <a:xfrm>
            <a:off x="2189513" y="1237762"/>
            <a:ext cx="2654861" cy="27217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de ingeniería</a:t>
            </a: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57CB547F-E480-4CF4-81BC-54B7D5082547}"/>
              </a:ext>
            </a:extLst>
          </p:cNvPr>
          <p:cNvSpPr/>
          <p:nvPr/>
        </p:nvSpPr>
        <p:spPr>
          <a:xfrm>
            <a:off x="2189513" y="3824517"/>
            <a:ext cx="2654862" cy="27217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administrativos</a:t>
            </a:r>
          </a:p>
        </p:txBody>
      </p:sp>
      <p:sp>
        <p:nvSpPr>
          <p:cNvPr id="17" name="Rectángulo redondeado 32">
            <a:extLst>
              <a:ext uri="{FF2B5EF4-FFF2-40B4-BE49-F238E27FC236}">
                <a16:creationId xmlns:a16="http://schemas.microsoft.com/office/drawing/2014/main" id="{B1470751-CE88-43EB-B4C4-3047D9C2B221}"/>
              </a:ext>
            </a:extLst>
          </p:cNvPr>
          <p:cNvSpPr/>
          <p:nvPr/>
        </p:nvSpPr>
        <p:spPr>
          <a:xfrm>
            <a:off x="2189511" y="6018057"/>
            <a:ext cx="2654863" cy="31898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protección personal</a:t>
            </a: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9E4FCC06-C4DA-4EB4-BC75-60770B1DBAB0}"/>
              </a:ext>
            </a:extLst>
          </p:cNvPr>
          <p:cNvSpPr/>
          <p:nvPr/>
        </p:nvSpPr>
        <p:spPr>
          <a:xfrm>
            <a:off x="2428346" y="1614028"/>
            <a:ext cx="6471292" cy="2106394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que los sistemas de control de aire adecuados están instalados y se les dé mantenimiento. Aquellos pacientes sospechosos o confirmados de COVID-19 deben ubicarse en un cuarto de aislamiento para infecciones transmitidas por el aire. Se deben utilizar cuartos de aislamiento cuando se realicen procedimientos que generen aerosoles en pacientes sospechosos o confirmados de COVID-19. Para actividades </a:t>
            </a:r>
            <a:r>
              <a:rPr lang="es-MX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postmortem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deben utilizar cuartos de autopsia o instalaciones similares de aislamiento cuando se realicen procedimientos que generen aerosoles en cuerpos de personas sospechosas o confirmadas con COVID-19 al momento de su muerte. Se deben tomar precauciones especiales asociadas con la bioseguridad de nivel 3.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32">
            <a:extLst>
              <a:ext uri="{FF2B5EF4-FFF2-40B4-BE49-F238E27FC236}">
                <a16:creationId xmlns:a16="http://schemas.microsoft.com/office/drawing/2014/main" id="{12BCABE5-6A59-4C77-A6A6-28E1F3C0088A}"/>
              </a:ext>
            </a:extLst>
          </p:cNvPr>
          <p:cNvSpPr/>
          <p:nvPr/>
        </p:nvSpPr>
        <p:spPr>
          <a:xfrm>
            <a:off x="2487426" y="4200783"/>
            <a:ext cx="6471292" cy="1645008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e implementar políticas que reduzcan la exposición como la formación de grupos de pacientes con COVID-19 en habitaciones. Colocar carteles para informar inmediatamente a su llegada al hospital los síntomas de enfermedades respiratorias  y el uso de cubrebocas. Asegure el apoyo psicológico para los empleados. Proporcionar a todos los empleados formación adecuada sobre la prevención de la transmisión de COVID-19. Proporcionar desinfectantes para manos a base de alcohol para la descontaminación del campo.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BFF3FB1C-DA56-41AB-A0FA-E822CF38D0E8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-452614" y="3535423"/>
            <a:ext cx="5035668" cy="248582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16F90DA3-5CAE-43DF-9625-5E114DC34854}"/>
              </a:ext>
            </a:extLst>
          </p:cNvPr>
          <p:cNvCxnSpPr>
            <a:cxnSpLocks/>
          </p:cNvCxnSpPr>
          <p:nvPr/>
        </p:nvCxnSpPr>
        <p:spPr>
          <a:xfrm>
            <a:off x="1924027" y="1364305"/>
            <a:ext cx="265484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9F19504-D019-48C2-BF3F-7B8AE505A8DF}"/>
              </a:ext>
            </a:extLst>
          </p:cNvPr>
          <p:cNvCxnSpPr>
            <a:cxnSpLocks/>
          </p:cNvCxnSpPr>
          <p:nvPr/>
        </p:nvCxnSpPr>
        <p:spPr>
          <a:xfrm>
            <a:off x="1940930" y="3942694"/>
            <a:ext cx="265484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CEEDE0A-E5E7-4AC5-8111-93C14A9503D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916872" y="808763"/>
            <a:ext cx="763378" cy="10273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redondeado 32">
            <a:extLst>
              <a:ext uri="{FF2B5EF4-FFF2-40B4-BE49-F238E27FC236}">
                <a16:creationId xmlns:a16="http://schemas.microsoft.com/office/drawing/2014/main" id="{6D0FEDD8-AE9C-41C7-9ACC-9B88A0013708}"/>
              </a:ext>
            </a:extLst>
          </p:cNvPr>
          <p:cNvSpPr/>
          <p:nvPr/>
        </p:nvSpPr>
        <p:spPr>
          <a:xfrm>
            <a:off x="2487426" y="6430044"/>
            <a:ext cx="6471292" cy="338365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de llevar guantes, bata, máscara facial o gafas o un respirador.</a:t>
            </a:r>
          </a:p>
        </p:txBody>
      </p:sp>
    </p:spTree>
    <p:extLst>
      <p:ext uri="{BB962C8B-B14F-4D97-AF65-F5344CB8AC3E}">
        <p14:creationId xmlns:p14="http://schemas.microsoft.com/office/powerpoint/2010/main" val="3662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D6524DF-DDD0-4B4A-9329-9EA1EBB9CABD}"/>
              </a:ext>
            </a:extLst>
          </p:cNvPr>
          <p:cNvGraphicFramePr/>
          <p:nvPr/>
        </p:nvGraphicFramePr>
        <p:xfrm>
          <a:off x="24766" y="734173"/>
          <a:ext cx="3991856" cy="299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D2A2C526-20A5-4214-B0C0-EB4C07245D16}"/>
              </a:ext>
            </a:extLst>
          </p:cNvPr>
          <p:cNvSpPr/>
          <p:nvPr/>
        </p:nvSpPr>
        <p:spPr>
          <a:xfrm>
            <a:off x="3543949" y="2235108"/>
            <a:ext cx="2410494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E20DE71-B116-42C1-AECA-FDB2DA54A1BA}"/>
              </a:ext>
            </a:extLst>
          </p:cNvPr>
          <p:cNvCxnSpPr/>
          <p:nvPr/>
        </p:nvCxnSpPr>
        <p:spPr>
          <a:xfrm flipH="1">
            <a:off x="2080774" y="2571538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redondeado 32">
            <a:extLst>
              <a:ext uri="{FF2B5EF4-FFF2-40B4-BE49-F238E27FC236}">
                <a16:creationId xmlns:a16="http://schemas.microsoft.com/office/drawing/2014/main" id="{3F91D95D-5EF2-440A-B261-BC666EBCDCF8}"/>
              </a:ext>
            </a:extLst>
          </p:cNvPr>
          <p:cNvSpPr/>
          <p:nvPr/>
        </p:nvSpPr>
        <p:spPr>
          <a:xfrm>
            <a:off x="2882336" y="2816157"/>
            <a:ext cx="6144213" cy="78517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Aquellos trabajos que requieren contacto frecuente o cercano con personas que pueden estar infectadas con SARS-CoV-2, pero no sospechosas o confirmadas con COVID-19</a:t>
            </a: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1686F418-5A71-4D04-B3C2-B9CB280E7CD3}"/>
              </a:ext>
            </a:extLst>
          </p:cNvPr>
          <p:cNvSpPr/>
          <p:nvPr/>
        </p:nvSpPr>
        <p:spPr>
          <a:xfrm>
            <a:off x="3567175" y="3760357"/>
            <a:ext cx="5382690" cy="554548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Viajeros que regresan de ubicaciones internacionales con transmisión extendida de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público en general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Volveremos a viajar en 2020?: efectos del COVID-19 en el turismo ...">
            <a:extLst>
              <a:ext uri="{FF2B5EF4-FFF2-40B4-BE49-F238E27FC236}">
                <a16:creationId xmlns:a16="http://schemas.microsoft.com/office/drawing/2014/main" id="{44A097FE-159F-4114-B07F-D3E2B4C99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4" y="4330607"/>
            <a:ext cx="3748219" cy="25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ronavirus en Colombia: ¿debería cancelar los viajes? - Viajar ...">
            <a:extLst>
              <a:ext uri="{FF2B5EF4-FFF2-40B4-BE49-F238E27FC236}">
                <a16:creationId xmlns:a16="http://schemas.microsoft.com/office/drawing/2014/main" id="{5CEB269C-1EF6-4225-A788-83D31AFC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64" y="4330608"/>
            <a:ext cx="3757002" cy="25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90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para proteger a los trabajadores?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D6524DF-DDD0-4B4A-9329-9EA1EBB9CABD}"/>
              </a:ext>
            </a:extLst>
          </p:cNvPr>
          <p:cNvGraphicFramePr/>
          <p:nvPr/>
        </p:nvGraphicFramePr>
        <p:xfrm>
          <a:off x="186249" y="636340"/>
          <a:ext cx="1346834" cy="126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D2A2C526-20A5-4214-B0C0-EB4C07245D16}"/>
              </a:ext>
            </a:extLst>
          </p:cNvPr>
          <p:cNvSpPr/>
          <p:nvPr/>
        </p:nvSpPr>
        <p:spPr>
          <a:xfrm>
            <a:off x="1793738" y="1126200"/>
            <a:ext cx="3098151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E20DE71-B116-42C1-AECA-FDB2DA54A1BA}"/>
              </a:ext>
            </a:extLst>
          </p:cNvPr>
          <p:cNvCxnSpPr>
            <a:cxnSpLocks/>
          </p:cNvCxnSpPr>
          <p:nvPr/>
        </p:nvCxnSpPr>
        <p:spPr>
          <a:xfrm flipH="1">
            <a:off x="987746" y="1447474"/>
            <a:ext cx="797511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113DE6AD-97EF-48AC-8414-1825ECDCF667}"/>
              </a:ext>
            </a:extLst>
          </p:cNvPr>
          <p:cNvSpPr/>
          <p:nvPr/>
        </p:nvSpPr>
        <p:spPr>
          <a:xfrm>
            <a:off x="2228596" y="1786617"/>
            <a:ext cx="2654861" cy="27217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de ingeniería</a:t>
            </a: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57CB547F-E480-4CF4-81BC-54B7D5082547}"/>
              </a:ext>
            </a:extLst>
          </p:cNvPr>
          <p:cNvSpPr/>
          <p:nvPr/>
        </p:nvSpPr>
        <p:spPr>
          <a:xfrm>
            <a:off x="2228600" y="2735630"/>
            <a:ext cx="2654862" cy="27217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administrativos</a:t>
            </a:r>
          </a:p>
        </p:txBody>
      </p:sp>
      <p:sp>
        <p:nvSpPr>
          <p:cNvPr id="17" name="Rectángulo redondeado 32">
            <a:extLst>
              <a:ext uri="{FF2B5EF4-FFF2-40B4-BE49-F238E27FC236}">
                <a16:creationId xmlns:a16="http://schemas.microsoft.com/office/drawing/2014/main" id="{B1470751-CE88-43EB-B4C4-3047D9C2B221}"/>
              </a:ext>
            </a:extLst>
          </p:cNvPr>
          <p:cNvSpPr/>
          <p:nvPr/>
        </p:nvSpPr>
        <p:spPr>
          <a:xfrm>
            <a:off x="2245507" y="5409620"/>
            <a:ext cx="2654863" cy="31898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protección personal</a:t>
            </a: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9E4FCC06-C4DA-4EB4-BC75-60770B1DBAB0}"/>
              </a:ext>
            </a:extLst>
          </p:cNvPr>
          <p:cNvSpPr/>
          <p:nvPr/>
        </p:nvSpPr>
        <p:spPr>
          <a:xfrm>
            <a:off x="2467429" y="2182985"/>
            <a:ext cx="6471292" cy="423622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barreras físicas de protección (protectores plásticas para estornudos).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32">
            <a:extLst>
              <a:ext uri="{FF2B5EF4-FFF2-40B4-BE49-F238E27FC236}">
                <a16:creationId xmlns:a16="http://schemas.microsoft.com/office/drawing/2014/main" id="{FA311680-F18E-44B5-BFBA-A26449FE86B4}"/>
              </a:ext>
            </a:extLst>
          </p:cNvPr>
          <p:cNvSpPr/>
          <p:nvPr/>
        </p:nvSpPr>
        <p:spPr>
          <a:xfrm>
            <a:off x="2467429" y="3123899"/>
            <a:ext cx="6471287" cy="2106395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Ofrecer mascarillas faciales a los empleados enfermos y clientes hasta que puedan dejar el lugar de trabajo. Si no hay mascarillas faciales disponibles, utilizar escudo facial reutilizable y que pueda descontaminarse. Mantener a los clientes informados acerca de los síntomas, y solicitar a clientes enfermos que minimicen el contacto con los trabajadores, con letreros o mensajes. Limitar el acceso de los clientes y al público al sitio de trabajo, o restringir los accesos cuando sea adecuado. Considerar estrategias para minimizar el contacto cara a cara. Comunicar la disponibilidad de monitoreo médico o de otros recursos para la salud del trabajador.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32">
            <a:extLst>
              <a:ext uri="{FF2B5EF4-FFF2-40B4-BE49-F238E27FC236}">
                <a16:creationId xmlns:a16="http://schemas.microsoft.com/office/drawing/2014/main" id="{12BCABE5-6A59-4C77-A6A6-28E1F3C0088A}"/>
              </a:ext>
            </a:extLst>
          </p:cNvPr>
          <p:cNvSpPr/>
          <p:nvPr/>
        </p:nvSpPr>
        <p:spPr>
          <a:xfrm>
            <a:off x="2467429" y="5902894"/>
            <a:ext cx="6471292" cy="709244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este debe usarse de forma repetida por mucho tiempo, debe usarse equipo de mayor duración, y debe seleccionarse una combinación que se adecue al sitio de trabajo, tareas, evaluación del riesgo y tipo de exposiciones. 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BFF3FB1C-DA56-41AB-A0FA-E822CF38D0E8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173572" y="3497176"/>
            <a:ext cx="3878376" cy="265493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16F90DA3-5CAE-43DF-9625-5E114DC34854}"/>
              </a:ext>
            </a:extLst>
          </p:cNvPr>
          <p:cNvCxnSpPr>
            <a:cxnSpLocks/>
          </p:cNvCxnSpPr>
          <p:nvPr/>
        </p:nvCxnSpPr>
        <p:spPr>
          <a:xfrm>
            <a:off x="1963110" y="1942188"/>
            <a:ext cx="265484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9F19504-D019-48C2-BF3F-7B8AE505A8DF}"/>
              </a:ext>
            </a:extLst>
          </p:cNvPr>
          <p:cNvCxnSpPr>
            <a:cxnSpLocks/>
          </p:cNvCxnSpPr>
          <p:nvPr/>
        </p:nvCxnSpPr>
        <p:spPr>
          <a:xfrm>
            <a:off x="1963112" y="2870435"/>
            <a:ext cx="265484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3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controles en el lugar de trabajo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D6524DF-DDD0-4B4A-9329-9EA1EBB9CABD}"/>
              </a:ext>
            </a:extLst>
          </p:cNvPr>
          <p:cNvGraphicFramePr/>
          <p:nvPr/>
        </p:nvGraphicFramePr>
        <p:xfrm>
          <a:off x="24766" y="734173"/>
          <a:ext cx="3991856" cy="299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D2A2C526-20A5-4214-B0C0-EB4C07245D16}"/>
              </a:ext>
            </a:extLst>
          </p:cNvPr>
          <p:cNvSpPr/>
          <p:nvPr/>
        </p:nvSpPr>
        <p:spPr>
          <a:xfrm>
            <a:off x="3543948" y="3020280"/>
            <a:ext cx="3098151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BAJO (Precaución)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E20DE71-B116-42C1-AECA-FDB2DA54A1BA}"/>
              </a:ext>
            </a:extLst>
          </p:cNvPr>
          <p:cNvCxnSpPr/>
          <p:nvPr/>
        </p:nvCxnSpPr>
        <p:spPr>
          <a:xfrm flipH="1">
            <a:off x="2080774" y="3356710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ángulo redondeado 32">
            <a:extLst>
              <a:ext uri="{FF2B5EF4-FFF2-40B4-BE49-F238E27FC236}">
                <a16:creationId xmlns:a16="http://schemas.microsoft.com/office/drawing/2014/main" id="{3F91D95D-5EF2-440A-B261-BC666EBCDCF8}"/>
              </a:ext>
            </a:extLst>
          </p:cNvPr>
          <p:cNvSpPr/>
          <p:nvPr/>
        </p:nvSpPr>
        <p:spPr>
          <a:xfrm>
            <a:off x="2882336" y="3601329"/>
            <a:ext cx="6144213" cy="785172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 donde no se requiere contacto con personas confirmadas o sospechosas de estar infectadas con SARS-CoV-2 o sin contacto frecuente o cercano con el público en general.</a:t>
            </a:r>
          </a:p>
        </p:txBody>
      </p:sp>
      <p:pic>
        <p:nvPicPr>
          <p:cNvPr id="10242" name="Picture 2" descr="Empleados del súper: protagonistas insospechados de la crisis por ...">
            <a:extLst>
              <a:ext uri="{FF2B5EF4-FFF2-40B4-BE49-F238E27FC236}">
                <a16:creationId xmlns:a16="http://schemas.microsoft.com/office/drawing/2014/main" id="{05B6CFA4-D0C9-4ED8-B49F-24DE2AAE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4" y="4392319"/>
            <a:ext cx="4149749" cy="24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nfografía: Las medidas adoptadas por BBVA en Perú frente al COVID-19">
            <a:extLst>
              <a:ext uri="{FF2B5EF4-FFF2-40B4-BE49-F238E27FC236}">
                <a16:creationId xmlns:a16="http://schemas.microsoft.com/office/drawing/2014/main" id="{193DFEA5-8608-451B-95D8-55C6694B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3" y="4398775"/>
            <a:ext cx="4405252" cy="24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reste atención! MinTrabajo entregó medidas para las empresas ante ...">
            <a:extLst>
              <a:ext uri="{FF2B5EF4-FFF2-40B4-BE49-F238E27FC236}">
                <a16:creationId xmlns:a16="http://schemas.microsoft.com/office/drawing/2014/main" id="{0DD8F940-2EAD-45E2-883E-FD59198E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44052"/>
            <a:ext cx="3806849" cy="21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7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ágono 23"/>
          <p:cNvSpPr/>
          <p:nvPr/>
        </p:nvSpPr>
        <p:spPr>
          <a:xfrm>
            <a:off x="214311" y="96105"/>
            <a:ext cx="8624861" cy="617876"/>
          </a:xfrm>
          <a:prstGeom prst="homePlate">
            <a:avLst>
              <a:gd name="adj" fmla="val 3780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Pentágono 24"/>
          <p:cNvSpPr/>
          <p:nvPr/>
        </p:nvSpPr>
        <p:spPr>
          <a:xfrm>
            <a:off x="-1" y="89591"/>
            <a:ext cx="8624861" cy="609843"/>
          </a:xfrm>
          <a:prstGeom prst="homePlate">
            <a:avLst>
              <a:gd name="adj" fmla="val 37808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/>
          <p:cNvSpPr txBox="1"/>
          <p:nvPr/>
        </p:nvSpPr>
        <p:spPr>
          <a:xfrm>
            <a:off x="186249" y="245862"/>
            <a:ext cx="8252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hacer para proteger a los trabajadores?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D6524DF-DDD0-4B4A-9329-9EA1EBB9C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188557"/>
              </p:ext>
            </p:extLst>
          </p:nvPr>
        </p:nvGraphicFramePr>
        <p:xfrm>
          <a:off x="186249" y="636340"/>
          <a:ext cx="1346834" cy="126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redondeado 32">
            <a:extLst>
              <a:ext uri="{FF2B5EF4-FFF2-40B4-BE49-F238E27FC236}">
                <a16:creationId xmlns:a16="http://schemas.microsoft.com/office/drawing/2014/main" id="{D2A2C526-20A5-4214-B0C0-EB4C07245D16}"/>
              </a:ext>
            </a:extLst>
          </p:cNvPr>
          <p:cNvSpPr/>
          <p:nvPr/>
        </p:nvSpPr>
        <p:spPr>
          <a:xfrm>
            <a:off x="2350149" y="1419157"/>
            <a:ext cx="3098151" cy="668431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BAJO (Precaución)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E20DE71-B116-42C1-AECA-FDB2DA54A1BA}"/>
              </a:ext>
            </a:extLst>
          </p:cNvPr>
          <p:cNvCxnSpPr/>
          <p:nvPr/>
        </p:nvCxnSpPr>
        <p:spPr>
          <a:xfrm flipH="1">
            <a:off x="886975" y="1755587"/>
            <a:ext cx="1463175" cy="0"/>
          </a:xfrm>
          <a:prstGeom prst="straightConnector1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ángulo redondeado 32">
            <a:extLst>
              <a:ext uri="{FF2B5EF4-FFF2-40B4-BE49-F238E27FC236}">
                <a16:creationId xmlns:a16="http://schemas.microsoft.com/office/drawing/2014/main" id="{75D5613B-2D7B-4C8C-A7A2-DF67FC5C0F31}"/>
              </a:ext>
            </a:extLst>
          </p:cNvPr>
          <p:cNvSpPr/>
          <p:nvPr/>
        </p:nvSpPr>
        <p:spPr>
          <a:xfrm>
            <a:off x="2183918" y="2087588"/>
            <a:ext cx="6528764" cy="617875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seguirse los “Pasos que Todos los Empleadores pueden seguir para Reducir el Riesgo de Exposición al SARS-CoV-2 en el Trabajador”:</a:t>
            </a:r>
            <a:endParaRPr lang="es-MX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redondeado 32">
            <a:extLst>
              <a:ext uri="{FF2B5EF4-FFF2-40B4-BE49-F238E27FC236}">
                <a16:creationId xmlns:a16="http://schemas.microsoft.com/office/drawing/2014/main" id="{113DE6AD-97EF-48AC-8414-1825ECDCF667}"/>
              </a:ext>
            </a:extLst>
          </p:cNvPr>
          <p:cNvSpPr/>
          <p:nvPr/>
        </p:nvSpPr>
        <p:spPr>
          <a:xfrm>
            <a:off x="2615636" y="2875295"/>
            <a:ext cx="2654861" cy="27217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de ingeniería</a:t>
            </a:r>
          </a:p>
        </p:txBody>
      </p:sp>
      <p:sp>
        <p:nvSpPr>
          <p:cNvPr id="14" name="Rectángulo redondeado 32">
            <a:extLst>
              <a:ext uri="{FF2B5EF4-FFF2-40B4-BE49-F238E27FC236}">
                <a16:creationId xmlns:a16="http://schemas.microsoft.com/office/drawing/2014/main" id="{57CB547F-E480-4CF4-81BC-54B7D5082547}"/>
              </a:ext>
            </a:extLst>
          </p:cNvPr>
          <p:cNvSpPr/>
          <p:nvPr/>
        </p:nvSpPr>
        <p:spPr>
          <a:xfrm>
            <a:off x="2615636" y="3986674"/>
            <a:ext cx="2654862" cy="27217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administrativos</a:t>
            </a:r>
          </a:p>
        </p:txBody>
      </p:sp>
      <p:sp>
        <p:nvSpPr>
          <p:cNvPr id="17" name="Rectángulo redondeado 32">
            <a:extLst>
              <a:ext uri="{FF2B5EF4-FFF2-40B4-BE49-F238E27FC236}">
                <a16:creationId xmlns:a16="http://schemas.microsoft.com/office/drawing/2014/main" id="{B1470751-CE88-43EB-B4C4-3047D9C2B221}"/>
              </a:ext>
            </a:extLst>
          </p:cNvPr>
          <p:cNvSpPr/>
          <p:nvPr/>
        </p:nvSpPr>
        <p:spPr>
          <a:xfrm>
            <a:off x="2615634" y="5226676"/>
            <a:ext cx="2654863" cy="318981"/>
          </a:xfrm>
          <a:prstGeom prst="rect">
            <a:avLst/>
          </a:prstGeom>
          <a:solidFill>
            <a:schemeClr val="tx1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protección personal</a:t>
            </a:r>
          </a:p>
        </p:txBody>
      </p:sp>
      <p:sp>
        <p:nvSpPr>
          <p:cNvPr id="18" name="Rectángulo redondeado 32">
            <a:extLst>
              <a:ext uri="{FF2B5EF4-FFF2-40B4-BE49-F238E27FC236}">
                <a16:creationId xmlns:a16="http://schemas.microsoft.com/office/drawing/2014/main" id="{9E4FCC06-C4DA-4EB4-BC75-60770B1DBAB0}"/>
              </a:ext>
            </a:extLst>
          </p:cNvPr>
          <p:cNvSpPr/>
          <p:nvPr/>
        </p:nvSpPr>
        <p:spPr>
          <a:xfrm>
            <a:off x="3567175" y="3271663"/>
            <a:ext cx="5382690" cy="554548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recomiendan controles adicionales, pero los habituales deben continuar funcionando correctamente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32">
            <a:extLst>
              <a:ext uri="{FF2B5EF4-FFF2-40B4-BE49-F238E27FC236}">
                <a16:creationId xmlns:a16="http://schemas.microsoft.com/office/drawing/2014/main" id="{FA311680-F18E-44B5-BFBA-A26449FE86B4}"/>
              </a:ext>
            </a:extLst>
          </p:cNvPr>
          <p:cNvSpPr/>
          <p:nvPr/>
        </p:nvSpPr>
        <p:spPr>
          <a:xfrm>
            <a:off x="3567175" y="4367995"/>
            <a:ext cx="5382690" cy="730057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Monitorear las comunicaciones de salud pública acerca de recomendaciones sobre el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asegurar el acceso a dicha información.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32">
            <a:extLst>
              <a:ext uri="{FF2B5EF4-FFF2-40B4-BE49-F238E27FC236}">
                <a16:creationId xmlns:a16="http://schemas.microsoft.com/office/drawing/2014/main" id="{12BCABE5-6A59-4C77-A6A6-28E1F3C0088A}"/>
              </a:ext>
            </a:extLst>
          </p:cNvPr>
          <p:cNvSpPr/>
          <p:nvPr/>
        </p:nvSpPr>
        <p:spPr>
          <a:xfrm>
            <a:off x="3567175" y="5668680"/>
            <a:ext cx="5382690" cy="567020"/>
          </a:xfrm>
          <a:prstGeom prst="rect">
            <a:avLst/>
          </a:prstGeom>
          <a:solidFill>
            <a:srgbClr val="C5CEDF"/>
          </a:solidFill>
          <a:ln w="3175">
            <a:noFill/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recomienda equipo adicional, pero debe continuarse el uso del equipo ordinario.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BFF3FB1C-DA56-41AB-A0FA-E822CF38D0E8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1165356" y="3935889"/>
            <a:ext cx="2635070" cy="265486"/>
          </a:xfrm>
          <a:prstGeom prst="bentConnector2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16F90DA3-5CAE-43DF-9625-5E114DC34854}"/>
              </a:ext>
            </a:extLst>
          </p:cNvPr>
          <p:cNvCxnSpPr>
            <a:cxnSpLocks/>
          </p:cNvCxnSpPr>
          <p:nvPr/>
        </p:nvCxnSpPr>
        <p:spPr>
          <a:xfrm>
            <a:off x="2350150" y="3030866"/>
            <a:ext cx="265484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9F19504-D019-48C2-BF3F-7B8AE505A8DF}"/>
              </a:ext>
            </a:extLst>
          </p:cNvPr>
          <p:cNvCxnSpPr>
            <a:cxnSpLocks/>
          </p:cNvCxnSpPr>
          <p:nvPr/>
        </p:nvCxnSpPr>
        <p:spPr>
          <a:xfrm>
            <a:off x="2350148" y="4121479"/>
            <a:ext cx="265484" cy="0"/>
          </a:xfrm>
          <a:prstGeom prst="straightConnector1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95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12247</TotalTime>
  <Words>796</Words>
  <Application>Microsoft Office PowerPoint</Application>
  <PresentationFormat>Presentación en pantalla (4:3)</PresentationFormat>
  <Paragraphs>58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Palatino Linotype</vt:lpstr>
      <vt:lpstr>Ejecutivo</vt:lpstr>
      <vt:lpstr>Guía sobre la preparación lugares de trabajo para COVID-19 Parte 3 / 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ETIQUETADO DE QUIMICOS TIPS</dc:title>
  <dc:creator>webmaster</dc:creator>
  <cp:lastModifiedBy>Usuario de Windows</cp:lastModifiedBy>
  <cp:revision>430</cp:revision>
  <dcterms:created xsi:type="dcterms:W3CDTF">2017-03-30T14:16:16Z</dcterms:created>
  <dcterms:modified xsi:type="dcterms:W3CDTF">2020-04-13T19:12:07Z</dcterms:modified>
</cp:coreProperties>
</file>