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9"/>
  </p:notesMasterIdLst>
  <p:sldIdLst>
    <p:sldId id="304" r:id="rId2"/>
    <p:sldId id="410" r:id="rId3"/>
    <p:sldId id="411" r:id="rId4"/>
    <p:sldId id="412" r:id="rId5"/>
    <p:sldId id="413" r:id="rId6"/>
    <p:sldId id="414" r:id="rId7"/>
    <p:sldId id="415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0083C7"/>
    <a:srgbClr val="BE1623"/>
    <a:srgbClr val="A73433"/>
    <a:srgbClr val="F2B800"/>
    <a:srgbClr val="FF4343"/>
    <a:srgbClr val="F8F200"/>
    <a:srgbClr val="057353"/>
    <a:srgbClr val="F6842E"/>
    <a:srgbClr val="E8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3178" autoAdjust="0"/>
  </p:normalViewPr>
  <p:slideViewPr>
    <p:cSldViewPr snapToGrid="0" snapToObjects="1">
      <p:cViewPr varScale="1">
        <p:scale>
          <a:sx n="68" d="100"/>
          <a:sy n="68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B404-2720-482B-90BF-CE3ED326EF1F}" type="datetimeFigureOut">
              <a:rPr lang="es-MX" smtClean="0"/>
              <a:t>13/04/2020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217A-44F5-437D-BE42-E0AEAAAB8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3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94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64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02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82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86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02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guntas usuales sobre el coronavirus y el padecimiento COVID-19 ...">
            <a:extLst>
              <a:ext uri="{FF2B5EF4-FFF2-40B4-BE49-F238E27FC236}">
                <a16:creationId xmlns:a16="http://schemas.microsoft.com/office/drawing/2014/main" id="{29F49FC3-8EE4-4F8B-8047-070B1E587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7039"/>
          <a:stretch/>
        </p:blipFill>
        <p:spPr bwMode="auto">
          <a:xfrm>
            <a:off x="-211016" y="0"/>
            <a:ext cx="9355016" cy="6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1537" y="5008099"/>
            <a:ext cx="7997588" cy="1301360"/>
          </a:xfrm>
          <a:prstGeom prst="rect">
            <a:avLst/>
          </a:prstGeom>
          <a:solidFill>
            <a:srgbClr val="C00000">
              <a:alpha val="7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597" y="5468051"/>
            <a:ext cx="7781465" cy="841408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sobre la preparación lugares de</a:t>
            </a:r>
            <a:b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para </a:t>
            </a: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b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2 / 3</a:t>
            </a:r>
            <a:endParaRPr lang="es-ES" sz="32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6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SARS-CoV-2 - Wikipedia, la enciclopedia libre">
            <a:extLst>
              <a:ext uri="{FF2B5EF4-FFF2-40B4-BE49-F238E27FC236}">
                <a16:creationId xmlns:a16="http://schemas.microsoft.com/office/drawing/2014/main" id="{94B758CF-890F-4EAE-AD91-B61C18EE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" y="2655624"/>
            <a:ext cx="617304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ARS-CoV-2 - Wikipedia, la enciclopedia libre">
            <a:extLst>
              <a:ext uri="{FF2B5EF4-FFF2-40B4-BE49-F238E27FC236}">
                <a16:creationId xmlns:a16="http://schemas.microsoft.com/office/drawing/2014/main" id="{DBE67A94-957E-4E2D-AD4E-049C2B30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9" y="3354376"/>
            <a:ext cx="617304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ARS-CoV-2 - Wikipedia, la enciclopedia libre">
            <a:extLst>
              <a:ext uri="{FF2B5EF4-FFF2-40B4-BE49-F238E27FC236}">
                <a16:creationId xmlns:a16="http://schemas.microsoft.com/office/drawing/2014/main" id="{02BD12ED-D9E3-4768-93BF-2949229B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" y="4085269"/>
            <a:ext cx="617304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ARS-CoV-2 - Wikipedia, la enciclopedia libre">
            <a:extLst>
              <a:ext uri="{FF2B5EF4-FFF2-40B4-BE49-F238E27FC236}">
                <a16:creationId xmlns:a16="http://schemas.microsoft.com/office/drawing/2014/main" id="{86484334-68CD-4C03-AF45-F8A2CCB3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" y="749811"/>
            <a:ext cx="617304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98710" y="112272"/>
            <a:ext cx="82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Políticas y procedimientos para la pronta identificación y aislamiento de personas enfermas, si es apropiado.</a:t>
            </a: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B5928ED4-39FC-4CBB-B263-E7E23ADCED4E}"/>
              </a:ext>
            </a:extLst>
          </p:cNvPr>
          <p:cNvSpPr/>
          <p:nvPr/>
        </p:nvSpPr>
        <p:spPr>
          <a:xfrm>
            <a:off x="864451" y="731335"/>
            <a:ext cx="6759419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empleadores informarán y alentarán al personal a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auto-monitorear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signos y síntomas de COVID-19 si sospechan de una posible exposición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4732E402-8FA4-4A85-BC80-0758F3D88B3C}"/>
              </a:ext>
            </a:extLst>
          </p:cNvPr>
          <p:cNvSpPr/>
          <p:nvPr/>
        </p:nvSpPr>
        <p:spPr>
          <a:xfrm>
            <a:off x="2661821" y="1446799"/>
            <a:ext cx="6175717" cy="518554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desarrollarán políticas y procedimientos para reportar dichos datos, y para aislar inmediatamente a personas que los presenten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020422" y="1349211"/>
            <a:ext cx="641399" cy="356865"/>
          </a:xfrm>
          <a:prstGeom prst="bentConnector3">
            <a:avLst>
              <a:gd name="adj1" fmla="val 623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2">
            <a:extLst>
              <a:ext uri="{FF2B5EF4-FFF2-40B4-BE49-F238E27FC236}">
                <a16:creationId xmlns:a16="http://schemas.microsoft.com/office/drawing/2014/main" id="{B6C2C356-15FC-4B54-8FA0-6BE042738FAE}"/>
              </a:ext>
            </a:extLst>
          </p:cNvPr>
          <p:cNvSpPr/>
          <p:nvPr/>
        </p:nvSpPr>
        <p:spPr>
          <a:xfrm>
            <a:off x="864451" y="2655646"/>
            <a:ext cx="8014224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Limitar las secreciones respiratorias de personas que puedan tener COVID-19 con mascarillas faciales si la tolera, para contener dichas secreciones al cubrir nariz y boca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32">
            <a:extLst>
              <a:ext uri="{FF2B5EF4-FFF2-40B4-BE49-F238E27FC236}">
                <a16:creationId xmlns:a16="http://schemas.microsoft.com/office/drawing/2014/main" id="{E6DEAB5D-085B-47F9-841A-5C4ADADCBACF}"/>
              </a:ext>
            </a:extLst>
          </p:cNvPr>
          <p:cNvSpPr/>
          <p:nvPr/>
        </p:nvSpPr>
        <p:spPr>
          <a:xfrm>
            <a:off x="2661821" y="2043572"/>
            <a:ext cx="6175717" cy="518554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Trasladar a las personas posiblemente infectadas a un lugar alejado hasta que puedan ser retiradas del sitio de trabajo.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AC1C543B-8EC2-4759-82B7-CF8271CF7DCC}"/>
              </a:ext>
            </a:extLst>
          </p:cNvPr>
          <p:cNvCxnSpPr>
            <a:endCxn id="32" idx="1"/>
          </p:cNvCxnSpPr>
          <p:nvPr/>
        </p:nvCxnSpPr>
        <p:spPr>
          <a:xfrm>
            <a:off x="2020422" y="1706076"/>
            <a:ext cx="641399" cy="596773"/>
          </a:xfrm>
          <a:prstGeom prst="bentConnector3">
            <a:avLst>
              <a:gd name="adj1" fmla="val 499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2">
            <a:extLst>
              <a:ext uri="{FF2B5EF4-FFF2-40B4-BE49-F238E27FC236}">
                <a16:creationId xmlns:a16="http://schemas.microsoft.com/office/drawing/2014/main" id="{DBCC0CF7-E8EF-41B6-9383-999B4C987E80}"/>
              </a:ext>
            </a:extLst>
          </p:cNvPr>
          <p:cNvSpPr/>
          <p:nvPr/>
        </p:nvSpPr>
        <p:spPr>
          <a:xfrm>
            <a:off x="864452" y="3367042"/>
            <a:ext cx="8014224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 posible, aislar casos sospechosos de casos confirmados utilizando barreras temporales o permanentes (paredes, láminas de plástico) y restringir el número de personas</a:t>
            </a:r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2">
            <a:extLst>
              <a:ext uri="{FF2B5EF4-FFF2-40B4-BE49-F238E27FC236}">
                <a16:creationId xmlns:a16="http://schemas.microsoft.com/office/drawing/2014/main" id="{D79401D8-705C-4222-91F3-3F0D47C73A94}"/>
              </a:ext>
            </a:extLst>
          </p:cNvPr>
          <p:cNvSpPr/>
          <p:nvPr/>
        </p:nvSpPr>
        <p:spPr>
          <a:xfrm>
            <a:off x="870167" y="4078438"/>
            <a:ext cx="8014224" cy="6178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a personal expuesto a personas enfermas con controles de ingeniería y administrativos, prácticas seguras de trabajo y equipo de protección personal.</a:t>
            </a:r>
            <a:endParaRPr lang="es-MX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uedo demandar a mi empresa si contraigo el coronavirus en el ...">
            <a:extLst>
              <a:ext uri="{FF2B5EF4-FFF2-40B4-BE49-F238E27FC236}">
                <a16:creationId xmlns:a16="http://schemas.microsoft.com/office/drawing/2014/main" id="{3A03E54F-92BA-4B2C-A9F4-34526233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4774836"/>
            <a:ext cx="3136900" cy="2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onavirus sigue impactando al sector TIC | Infochannel">
            <a:extLst>
              <a:ext uri="{FF2B5EF4-FFF2-40B4-BE49-F238E27FC236}">
                <a16:creationId xmlns:a16="http://schemas.microsoft.com/office/drawing/2014/main" id="{30A2187A-C8AC-4523-BE73-A156EB38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42" y="4759814"/>
            <a:ext cx="3935433" cy="21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Dirección del Trabajo ratifica que se pagarán las licencias por ...">
            <a:extLst>
              <a:ext uri="{FF2B5EF4-FFF2-40B4-BE49-F238E27FC236}">
                <a16:creationId xmlns:a16="http://schemas.microsoft.com/office/drawing/2014/main" id="{C7D19F55-04A2-437C-9331-C33B596CE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r="26189"/>
          <a:stretch/>
        </p:blipFill>
        <p:spPr bwMode="auto">
          <a:xfrm>
            <a:off x="1" y="4774836"/>
            <a:ext cx="2068442" cy="2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0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id-19: Las mujeres asumen más los cuidados y la exposición al ...">
            <a:extLst>
              <a:ext uri="{FF2B5EF4-FFF2-40B4-BE49-F238E27FC236}">
                <a16:creationId xmlns:a16="http://schemas.microsoft.com/office/drawing/2014/main" id="{05F0CAE0-B559-40E4-9CCC-A5BACAFA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948"/>
            <a:ext cx="9144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98710" y="112272"/>
            <a:ext cx="825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Desarrollar, implementar, y comunicar acerca de las flexibilidades y protecciones en el sitio de trabajo.</a:t>
            </a: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B5928ED4-39FC-4CBB-B263-E7E23ADCED4E}"/>
              </a:ext>
            </a:extLst>
          </p:cNvPr>
          <p:cNvSpPr/>
          <p:nvPr/>
        </p:nvSpPr>
        <p:spPr>
          <a:xfrm>
            <a:off x="1270000" y="3275280"/>
            <a:ext cx="7792056" cy="657217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ALIENTE AL PERSONAL ENFERMO A PERMANECER EN CASA, asegurando que las políticas de licencias por enfermedad sean flexibles y consistentes con las guías de salud pública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4732E402-8FA4-4A85-BC80-0758F3D88B3C}"/>
              </a:ext>
            </a:extLst>
          </p:cNvPr>
          <p:cNvSpPr/>
          <p:nvPr/>
        </p:nvSpPr>
        <p:spPr>
          <a:xfrm>
            <a:off x="2886339" y="4160591"/>
            <a:ext cx="6175717" cy="4561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deberá requerir una nota de algún proveedor de salud para validar su enfermedad o su permanencia en casa. 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2085797" y="3588142"/>
            <a:ext cx="959685" cy="641399"/>
          </a:xfrm>
          <a:prstGeom prst="bentConnector2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32">
            <a:extLst>
              <a:ext uri="{FF2B5EF4-FFF2-40B4-BE49-F238E27FC236}">
                <a16:creationId xmlns:a16="http://schemas.microsoft.com/office/drawing/2014/main" id="{993ED641-9A8E-482C-A83D-2481CA14D2C1}"/>
              </a:ext>
            </a:extLst>
          </p:cNvPr>
          <p:cNvSpPr/>
          <p:nvPr/>
        </p:nvSpPr>
        <p:spPr>
          <a:xfrm>
            <a:off x="1358900" y="4720031"/>
            <a:ext cx="7703156" cy="456187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políticas también deben ser flexibles para empleados que deban permanecer en casa para cuidar de miembros de su familia enfermos </a:t>
            </a:r>
          </a:p>
        </p:txBody>
      </p: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49364755-CB2A-4135-8729-089D905AFB59}"/>
              </a:ext>
            </a:extLst>
          </p:cNvPr>
          <p:cNvSpPr/>
          <p:nvPr/>
        </p:nvSpPr>
        <p:spPr>
          <a:xfrm>
            <a:off x="1358900" y="5279471"/>
            <a:ext cx="7703156" cy="456187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deberá proveer entrenamiento, educación, y material informativo acerca de funciones de trabajo esenciales y la salud y seguridad del trabajador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5FB6E4A6-08AB-4A95-ACDE-4546BBA659D9}"/>
              </a:ext>
            </a:extLst>
          </p:cNvPr>
          <p:cNvSpPr/>
          <p:nvPr/>
        </p:nvSpPr>
        <p:spPr>
          <a:xfrm>
            <a:off x="1358900" y="5838911"/>
            <a:ext cx="7703156" cy="456187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al tanto de las preocupaciones de los trabajadores sobre salario, permiso, la seguridad, la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y otros problemas que pueden surgir durante los brotes de enfermedades infecciosas.</a:t>
            </a:r>
          </a:p>
        </p:txBody>
      </p:sp>
      <p:pic>
        <p:nvPicPr>
          <p:cNvPr id="30" name="Picture 2" descr="SARS-CoV-2 - Wikipedia, la enciclopedia libre">
            <a:extLst>
              <a:ext uri="{FF2B5EF4-FFF2-40B4-BE49-F238E27FC236}">
                <a16:creationId xmlns:a16="http://schemas.microsoft.com/office/drawing/2014/main" id="{FCDF3113-EC4D-4F08-834B-5B468391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6" y="3290965"/>
            <a:ext cx="617304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ARS-CoV-2 - Wikipedia, la enciclopedia libre">
            <a:extLst>
              <a:ext uri="{FF2B5EF4-FFF2-40B4-BE49-F238E27FC236}">
                <a16:creationId xmlns:a16="http://schemas.microsoft.com/office/drawing/2014/main" id="{31C8DE75-B725-4DEB-A575-B4076957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8" y="4720031"/>
            <a:ext cx="45576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ARS-CoV-2 - Wikipedia, la enciclopedia libre">
            <a:extLst>
              <a:ext uri="{FF2B5EF4-FFF2-40B4-BE49-F238E27FC236}">
                <a16:creationId xmlns:a16="http://schemas.microsoft.com/office/drawing/2014/main" id="{0AE56EC5-82EA-4AD4-9BD3-4193914A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5" y="5279471"/>
            <a:ext cx="45576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ARS-CoV-2 - Wikipedia, la enciclopedia libre">
            <a:extLst>
              <a:ext uri="{FF2B5EF4-FFF2-40B4-BE49-F238E27FC236}">
                <a16:creationId xmlns:a16="http://schemas.microsoft.com/office/drawing/2014/main" id="{D975AD38-D8E7-46E4-9D39-9AEA9C4C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5" y="5838910"/>
            <a:ext cx="455765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B5928ED4-39FC-4CBB-B263-E7E23ADCED4E}"/>
              </a:ext>
            </a:extLst>
          </p:cNvPr>
          <p:cNvSpPr/>
          <p:nvPr/>
        </p:nvSpPr>
        <p:spPr>
          <a:xfrm>
            <a:off x="1270000" y="714739"/>
            <a:ext cx="7792056" cy="75491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 LOS RIESGOS DEL LUGAR DE TRABAJO; EN CASO DE NO SER POSIBLE UTILIZAR: CONTROLES DE INGENIERÍA Y ADMINISTRATIVOS, PRÁCTICAS SEGURAS DE TRABAJO, Y EQUIPO DE PROTECCIÓN PERSONAL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4732E402-8FA4-4A85-BC80-0758F3D88B3C}"/>
              </a:ext>
            </a:extLst>
          </p:cNvPr>
          <p:cNvSpPr/>
          <p:nvPr/>
        </p:nvSpPr>
        <p:spPr>
          <a:xfrm>
            <a:off x="3133842" y="2034936"/>
            <a:ext cx="3261243" cy="309065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filtros de aire de alta eficiencia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5B2D29CB-6D08-4F8B-A0C4-610784D3E85A}"/>
              </a:ext>
            </a:extLst>
          </p:cNvPr>
          <p:cNvSpPr/>
          <p:nvPr/>
        </p:nvSpPr>
        <p:spPr>
          <a:xfrm>
            <a:off x="3133841" y="2386751"/>
            <a:ext cx="3261243" cy="27716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las tasas de ventilación </a:t>
            </a: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47E2CB62-0C16-4F1F-92B6-5E0CF367297C}"/>
              </a:ext>
            </a:extLst>
          </p:cNvPr>
          <p:cNvSpPr/>
          <p:nvPr/>
        </p:nvSpPr>
        <p:spPr>
          <a:xfrm>
            <a:off x="3133842" y="2717845"/>
            <a:ext cx="4549580" cy="27716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barreras físicas (como protectores plásticos)</a:t>
            </a:r>
          </a:p>
        </p:txBody>
      </p:sp>
      <p:sp>
        <p:nvSpPr>
          <p:cNvPr id="19" name="Rectángulo redondeado 32">
            <a:extLst>
              <a:ext uri="{FF2B5EF4-FFF2-40B4-BE49-F238E27FC236}">
                <a16:creationId xmlns:a16="http://schemas.microsoft.com/office/drawing/2014/main" id="{F578A411-3A25-4266-B622-B2BFD83DA08F}"/>
              </a:ext>
            </a:extLst>
          </p:cNvPr>
          <p:cNvSpPr/>
          <p:nvPr/>
        </p:nvSpPr>
        <p:spPr>
          <a:xfrm>
            <a:off x="3133841" y="3048939"/>
            <a:ext cx="5124348" cy="254989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una ventanilla de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auto-servicio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servicio al cliente</a:t>
            </a: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8C1FA308-4FA6-4D75-B179-3DA96E13ECF6}"/>
              </a:ext>
            </a:extLst>
          </p:cNvPr>
          <p:cNvSpPr/>
          <p:nvPr/>
        </p:nvSpPr>
        <p:spPr>
          <a:xfrm>
            <a:off x="3128126" y="3356900"/>
            <a:ext cx="5928215" cy="25311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ventilación especializada con presión negativa, en algunos sitios</a:t>
            </a:r>
          </a:p>
        </p:txBody>
      </p:sp>
      <p:cxnSp>
        <p:nvCxnSpPr>
          <p:cNvPr id="2062" name="Conector recto de flecha 2061">
            <a:extLst>
              <a:ext uri="{FF2B5EF4-FFF2-40B4-BE49-F238E27FC236}">
                <a16:creationId xmlns:a16="http://schemas.microsoft.com/office/drawing/2014/main" id="{50F65CD4-7F68-4729-928E-A2259F5D07F8}"/>
              </a:ext>
            </a:extLst>
          </p:cNvPr>
          <p:cNvCxnSpPr>
            <a:cxnSpLocks/>
          </p:cNvCxnSpPr>
          <p:nvPr/>
        </p:nvCxnSpPr>
        <p:spPr>
          <a:xfrm>
            <a:off x="2514602" y="2525332"/>
            <a:ext cx="61352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18974BC-4028-4CE4-A696-B151C7E17D6C}"/>
              </a:ext>
            </a:extLst>
          </p:cNvPr>
          <p:cNvCxnSpPr>
            <a:cxnSpLocks/>
          </p:cNvCxnSpPr>
          <p:nvPr/>
        </p:nvCxnSpPr>
        <p:spPr>
          <a:xfrm flipV="1">
            <a:off x="2514602" y="2184949"/>
            <a:ext cx="613524" cy="4519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F78BDE10-F265-4AE5-BECB-BA00E3DB11D3}"/>
              </a:ext>
            </a:extLst>
          </p:cNvPr>
          <p:cNvCxnSpPr>
            <a:cxnSpLocks/>
          </p:cNvCxnSpPr>
          <p:nvPr/>
        </p:nvCxnSpPr>
        <p:spPr>
          <a:xfrm>
            <a:off x="2514602" y="2817338"/>
            <a:ext cx="619240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A7765FA5-538E-4BC5-A1DD-DC87635D1A2A}"/>
              </a:ext>
            </a:extLst>
          </p:cNvPr>
          <p:cNvCxnSpPr>
            <a:cxnSpLocks/>
          </p:cNvCxnSpPr>
          <p:nvPr/>
        </p:nvCxnSpPr>
        <p:spPr>
          <a:xfrm>
            <a:off x="2514602" y="3170592"/>
            <a:ext cx="619240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2021307" y="2376637"/>
            <a:ext cx="1600114" cy="613523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Rectángulo redondeado 32">
            <a:extLst>
              <a:ext uri="{FF2B5EF4-FFF2-40B4-BE49-F238E27FC236}">
                <a16:creationId xmlns:a16="http://schemas.microsoft.com/office/drawing/2014/main" id="{ABCDC159-66B2-4121-83FE-0833CE942E7B}"/>
              </a:ext>
            </a:extLst>
          </p:cNvPr>
          <p:cNvSpPr/>
          <p:nvPr/>
        </p:nvSpPr>
        <p:spPr>
          <a:xfrm>
            <a:off x="3370397" y="4175816"/>
            <a:ext cx="4088600" cy="3079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Alentar a los trabajadores a quedarse en casa</a:t>
            </a:r>
          </a:p>
        </p:txBody>
      </p:sp>
      <p:sp>
        <p:nvSpPr>
          <p:cNvPr id="60" name="Rectángulo redondeado 32">
            <a:extLst>
              <a:ext uri="{FF2B5EF4-FFF2-40B4-BE49-F238E27FC236}">
                <a16:creationId xmlns:a16="http://schemas.microsoft.com/office/drawing/2014/main" id="{3B53820A-3370-444F-9B2E-E37BB844A786}"/>
              </a:ext>
            </a:extLst>
          </p:cNvPr>
          <p:cNvSpPr/>
          <p:nvPr/>
        </p:nvSpPr>
        <p:spPr>
          <a:xfrm>
            <a:off x="3370396" y="4539500"/>
            <a:ext cx="5675265" cy="4632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Minimizar contacto entre personas implementando medios virtuales de comunicación</a:t>
            </a:r>
          </a:p>
        </p:txBody>
      </p:sp>
      <p:sp>
        <p:nvSpPr>
          <p:cNvPr id="62" name="Rectángulo redondeado 32">
            <a:extLst>
              <a:ext uri="{FF2B5EF4-FFF2-40B4-BE49-F238E27FC236}">
                <a16:creationId xmlns:a16="http://schemas.microsoft.com/office/drawing/2014/main" id="{C82E0A15-D72A-49CD-88B0-E31B8D311399}"/>
              </a:ext>
            </a:extLst>
          </p:cNvPr>
          <p:cNvSpPr/>
          <p:nvPr/>
        </p:nvSpPr>
        <p:spPr>
          <a:xfrm>
            <a:off x="3358790" y="5046106"/>
            <a:ext cx="5675265" cy="4632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total de trabajadores en algunos sitios alternando días o turnos extra</a:t>
            </a:r>
          </a:p>
        </p:txBody>
      </p:sp>
      <p:sp>
        <p:nvSpPr>
          <p:cNvPr id="63" name="Rectángulo redondeado 32">
            <a:extLst>
              <a:ext uri="{FF2B5EF4-FFF2-40B4-BE49-F238E27FC236}">
                <a16:creationId xmlns:a16="http://schemas.microsoft.com/office/drawing/2014/main" id="{106C50FF-5359-4451-BCE6-6D3D97B02EAA}"/>
              </a:ext>
            </a:extLst>
          </p:cNvPr>
          <p:cNvSpPr/>
          <p:nvPr/>
        </p:nvSpPr>
        <p:spPr>
          <a:xfrm>
            <a:off x="3723574" y="5663700"/>
            <a:ext cx="3019456" cy="3079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Descontinuar viajes no esenciales </a:t>
            </a:r>
          </a:p>
        </p:txBody>
      </p:sp>
      <p:sp>
        <p:nvSpPr>
          <p:cNvPr id="65" name="Rectángulo redondeado 32">
            <a:extLst>
              <a:ext uri="{FF2B5EF4-FFF2-40B4-BE49-F238E27FC236}">
                <a16:creationId xmlns:a16="http://schemas.microsoft.com/office/drawing/2014/main" id="{6787FDBD-9D06-4C6A-943C-371F2BE78CA1}"/>
              </a:ext>
            </a:extLst>
          </p:cNvPr>
          <p:cNvSpPr/>
          <p:nvPr/>
        </p:nvSpPr>
        <p:spPr>
          <a:xfrm>
            <a:off x="3370396" y="5570786"/>
            <a:ext cx="5663657" cy="410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planes de comunicación (comunicaciones basadas en internet)</a:t>
            </a:r>
          </a:p>
        </p:txBody>
      </p:sp>
      <p:sp>
        <p:nvSpPr>
          <p:cNvPr id="66" name="Rectángulo redondeado 32">
            <a:extLst>
              <a:ext uri="{FF2B5EF4-FFF2-40B4-BE49-F238E27FC236}">
                <a16:creationId xmlns:a16="http://schemas.microsoft.com/office/drawing/2014/main" id="{96B6CC89-2235-4151-96B2-3C318F9E0BFE}"/>
              </a:ext>
            </a:extLst>
          </p:cNvPr>
          <p:cNvSpPr/>
          <p:nvPr/>
        </p:nvSpPr>
        <p:spPr>
          <a:xfrm>
            <a:off x="3370397" y="6043130"/>
            <a:ext cx="5663658" cy="410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Proveer educación y entrenamiento a los trabajadores acerca de factores de riesgo y conductas protectoras</a:t>
            </a:r>
          </a:p>
        </p:txBody>
      </p:sp>
      <p:sp>
        <p:nvSpPr>
          <p:cNvPr id="67" name="Rectángulo redondeado 32">
            <a:extLst>
              <a:ext uri="{FF2B5EF4-FFF2-40B4-BE49-F238E27FC236}">
                <a16:creationId xmlns:a16="http://schemas.microsoft.com/office/drawing/2014/main" id="{E8C7CC44-7D77-46F8-8C6B-E6435CB1FAAA}"/>
              </a:ext>
            </a:extLst>
          </p:cNvPr>
          <p:cNvSpPr/>
          <p:nvPr/>
        </p:nvSpPr>
        <p:spPr>
          <a:xfrm>
            <a:off x="3370397" y="6514097"/>
            <a:ext cx="5663658" cy="2252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Entrenar a los trabajadores para el uso adecuado de ropa protectora</a:t>
            </a:r>
          </a:p>
        </p:txBody>
      </p:sp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78B4FF40-61CC-4855-9F93-1D00D81CE95D}"/>
              </a:ext>
            </a:extLst>
          </p:cNvPr>
          <p:cNvSpPr/>
          <p:nvPr/>
        </p:nvSpPr>
        <p:spPr>
          <a:xfrm>
            <a:off x="1270000" y="1554407"/>
            <a:ext cx="2739292" cy="41090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DE INGENIERÍA</a:t>
            </a:r>
          </a:p>
        </p:txBody>
      </p:sp>
      <p:cxnSp>
        <p:nvCxnSpPr>
          <p:cNvPr id="68" name="Conector: angular 67">
            <a:extLst>
              <a:ext uri="{FF2B5EF4-FFF2-40B4-BE49-F238E27FC236}">
                <a16:creationId xmlns:a16="http://schemas.microsoft.com/office/drawing/2014/main" id="{86CEC2BB-46D6-43C3-8591-0A1D52272D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9774" y="4998315"/>
            <a:ext cx="2592903" cy="625128"/>
          </a:xfrm>
          <a:prstGeom prst="bentConnector3">
            <a:avLst>
              <a:gd name="adj1" fmla="val 99372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ángulo redondeado 32">
            <a:extLst>
              <a:ext uri="{FF2B5EF4-FFF2-40B4-BE49-F238E27FC236}">
                <a16:creationId xmlns:a16="http://schemas.microsoft.com/office/drawing/2014/main" id="{4F14A28F-0958-4860-96B4-57F0F7506217}"/>
              </a:ext>
            </a:extLst>
          </p:cNvPr>
          <p:cNvSpPr/>
          <p:nvPr/>
        </p:nvSpPr>
        <p:spPr>
          <a:xfrm>
            <a:off x="1865447" y="3666981"/>
            <a:ext cx="3009900" cy="41090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ADMINISTRATIVOS</a:t>
            </a: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D25D46CA-2B63-4D70-B7B7-860F3C51F168}"/>
              </a:ext>
            </a:extLst>
          </p:cNvPr>
          <p:cNvCxnSpPr>
            <a:cxnSpLocks/>
          </p:cNvCxnSpPr>
          <p:nvPr/>
        </p:nvCxnSpPr>
        <p:spPr>
          <a:xfrm flipV="1">
            <a:off x="2743187" y="4325278"/>
            <a:ext cx="636736" cy="45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3D7FA46E-39F7-4AEA-B318-4AB292C406B2}"/>
              </a:ext>
            </a:extLst>
          </p:cNvPr>
          <p:cNvCxnSpPr>
            <a:cxnSpLocks/>
          </p:cNvCxnSpPr>
          <p:nvPr/>
        </p:nvCxnSpPr>
        <p:spPr>
          <a:xfrm flipV="1">
            <a:off x="2731580" y="4778320"/>
            <a:ext cx="636736" cy="45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5B4ACC0F-C09D-44B3-A087-65D89CCE4E3E}"/>
              </a:ext>
            </a:extLst>
          </p:cNvPr>
          <p:cNvCxnSpPr>
            <a:cxnSpLocks/>
          </p:cNvCxnSpPr>
          <p:nvPr/>
        </p:nvCxnSpPr>
        <p:spPr>
          <a:xfrm flipV="1">
            <a:off x="2736075" y="5270028"/>
            <a:ext cx="636736" cy="45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6D71544B-E118-4668-92DA-E5782E21F32A}"/>
              </a:ext>
            </a:extLst>
          </p:cNvPr>
          <p:cNvCxnSpPr>
            <a:cxnSpLocks/>
          </p:cNvCxnSpPr>
          <p:nvPr/>
        </p:nvCxnSpPr>
        <p:spPr>
          <a:xfrm flipV="1">
            <a:off x="2736075" y="5773981"/>
            <a:ext cx="636736" cy="45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C53054E-F2AF-4465-9F5C-53286925D68F}"/>
              </a:ext>
            </a:extLst>
          </p:cNvPr>
          <p:cNvCxnSpPr>
            <a:cxnSpLocks/>
          </p:cNvCxnSpPr>
          <p:nvPr/>
        </p:nvCxnSpPr>
        <p:spPr>
          <a:xfrm flipV="1">
            <a:off x="2731312" y="6244066"/>
            <a:ext cx="636736" cy="45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Trabajo y coronavirus: ¿Qué medidas pueden tomar los centros de ...">
            <a:extLst>
              <a:ext uri="{FF2B5EF4-FFF2-40B4-BE49-F238E27FC236}">
                <a16:creationId xmlns:a16="http://schemas.microsoft.com/office/drawing/2014/main" id="{5236F603-422F-42BD-A548-DE9EC4CF1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9" b="98049" l="10000" r="90000">
                        <a14:foregroundMark x1="32889" y1="46179" x2="30889" y2="48943"/>
                        <a14:foregroundMark x1="34889" y1="79675" x2="38000" y2="88293"/>
                        <a14:foregroundMark x1="38000" y1="88293" x2="46111" y2="89431"/>
                        <a14:foregroundMark x1="46111" y1="89431" x2="52000" y2="86016"/>
                        <a14:foregroundMark x1="52000" y1="86016" x2="53889" y2="76098"/>
                        <a14:foregroundMark x1="53889" y1="76098" x2="50333" y2="67317"/>
                        <a14:foregroundMark x1="50333" y1="67317" x2="44667" y2="70894"/>
                        <a14:foregroundMark x1="44667" y1="70894" x2="37556" y2="87805"/>
                        <a14:foregroundMark x1="37556" y1="87805" x2="24556" y2="96260"/>
                        <a14:foregroundMark x1="24556" y1="96260" x2="19556" y2="90732"/>
                        <a14:foregroundMark x1="19556" y1="90732" x2="18222" y2="77724"/>
                        <a14:foregroundMark x1="36111" y1="45203" x2="27444" y2="44715"/>
                        <a14:foregroundMark x1="39333" y1="55122" x2="50778" y2="61626"/>
                        <a14:foregroundMark x1="50778" y1="61626" x2="55222" y2="69431"/>
                        <a14:foregroundMark x1="55222" y1="69431" x2="58444" y2="86341"/>
                        <a14:foregroundMark x1="58444" y1="86341" x2="56778" y2="94146"/>
                        <a14:foregroundMark x1="56778" y1="94146" x2="22667" y2="98049"/>
                        <a14:foregroundMark x1="22667" y1="98049" x2="19333" y2="90569"/>
                        <a14:foregroundMark x1="19333" y1="90569" x2="18222" y2="84878"/>
                        <a14:foregroundMark x1="15111" y1="73659" x2="15000" y2="82764"/>
                        <a14:foregroundMark x1="15000" y1="82764" x2="17333" y2="90081"/>
                        <a14:foregroundMark x1="17333" y1="90081" x2="17333" y2="90081"/>
                        <a14:backgroundMark x1="41556" y1="19675" x2="58222" y2="44065"/>
                        <a14:backgroundMark x1="58222" y1="44065" x2="66556" y2="68455"/>
                        <a14:backgroundMark x1="66556" y1="68455" x2="68778" y2="99512"/>
                        <a14:backgroundMark x1="68778" y1="99512" x2="68778" y2="9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12662" r="34858"/>
          <a:stretch/>
        </p:blipFill>
        <p:spPr bwMode="auto">
          <a:xfrm>
            <a:off x="-1" y="2995007"/>
            <a:ext cx="3379924" cy="39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8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LAVADO CORRECTO DE MANOS: GRANDES BENEFICIOS CON UN HÁBITO ...">
            <a:extLst>
              <a:ext uri="{FF2B5EF4-FFF2-40B4-BE49-F238E27FC236}">
                <a16:creationId xmlns:a16="http://schemas.microsoft.com/office/drawing/2014/main" id="{0CC4B36E-B63A-425A-BE76-4DBD5BFC0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69971"/>
          <a:stretch/>
        </p:blipFill>
        <p:spPr bwMode="auto">
          <a:xfrm>
            <a:off x="4883155" y="4043730"/>
            <a:ext cx="2781300" cy="11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Imagen que contiene persona, sostener, interior, hombre&#10;&#10;Descripción generada automáticamente">
            <a:extLst>
              <a:ext uri="{FF2B5EF4-FFF2-40B4-BE49-F238E27FC236}">
                <a16:creationId xmlns:a16="http://schemas.microsoft.com/office/drawing/2014/main" id="{16EC78CB-CB37-4A9C-BFAF-0D8002B99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99051" l="9609" r="98932">
                        <a14:foregroundMark x1="91637" y1="16772" x2="72776" y2="12975"/>
                        <a14:foregroundMark x1="72776" y1="12975" x2="63523" y2="12975"/>
                        <a14:foregroundMark x1="63523" y1="12975" x2="54982" y2="18987"/>
                        <a14:foregroundMark x1="54982" y1="18987" x2="51779" y2="58544"/>
                        <a14:foregroundMark x1="51779" y1="58544" x2="67794" y2="88291"/>
                        <a14:foregroundMark x1="67794" y1="88291" x2="80071" y2="94620"/>
                        <a14:foregroundMark x1="80071" y1="94620" x2="91281" y2="79430"/>
                        <a14:foregroundMark x1="91281" y1="79430" x2="93060" y2="26266"/>
                        <a14:foregroundMark x1="93060" y1="26266" x2="90214" y2="19304"/>
                        <a14:foregroundMark x1="95196" y1="9810" x2="85231" y2="5380"/>
                        <a14:foregroundMark x1="85231" y1="5380" x2="56762" y2="10443"/>
                        <a14:foregroundMark x1="56762" y1="10443" x2="51779" y2="16772"/>
                        <a14:foregroundMark x1="63167" y1="94620" x2="84698" y2="95886"/>
                        <a14:foregroundMark x1="84698" y1="95886" x2="95907" y2="89873"/>
                        <a14:foregroundMark x1="95907" y1="89873" x2="95907" y2="1582"/>
                        <a14:foregroundMark x1="97687" y1="95886" x2="98932" y2="6962"/>
                        <a14:foregroundMark x1="98932" y1="6962" x2="99110" y2="6013"/>
                        <a14:foregroundMark x1="97687" y1="96519" x2="85409" y2="97785"/>
                        <a14:foregroundMark x1="85409" y1="97785" x2="65302" y2="95886"/>
                        <a14:foregroundMark x1="65302" y1="95886" x2="59964" y2="99051"/>
                      </a14:backgroundRemoval>
                    </a14:imgEffect>
                  </a14:imgLayer>
                </a14:imgProps>
              </a:ext>
            </a:extLst>
          </a:blip>
          <a:srcRect l="33593" r="11942"/>
          <a:stretch/>
        </p:blipFill>
        <p:spPr>
          <a:xfrm flipH="1">
            <a:off x="19785" y="1763977"/>
            <a:ext cx="4934365" cy="5094024"/>
          </a:xfrm>
          <a:prstGeom prst="rect">
            <a:avLst/>
          </a:prstGeom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4732E402-8FA4-4A85-BC80-0758F3D88B3C}"/>
              </a:ext>
            </a:extLst>
          </p:cNvPr>
          <p:cNvSpPr/>
          <p:nvPr/>
        </p:nvSpPr>
        <p:spPr>
          <a:xfrm>
            <a:off x="3055918" y="1283131"/>
            <a:ext cx="6010158" cy="27716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Proveer recursos y un ambiente laboral que promueva la higiene personal 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40113" y="1890467"/>
            <a:ext cx="2349635" cy="1081975"/>
          </a:xfrm>
          <a:prstGeom prst="bentConnector3">
            <a:avLst>
              <a:gd name="adj1" fmla="val 99418"/>
            </a:avLst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78B4FF40-61CC-4855-9F93-1D00D81CE95D}"/>
              </a:ext>
            </a:extLst>
          </p:cNvPr>
          <p:cNvSpPr/>
          <p:nvPr/>
        </p:nvSpPr>
        <p:spPr>
          <a:xfrm>
            <a:off x="1192076" y="802601"/>
            <a:ext cx="3379924" cy="41090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SEGURAS DE TRABAJO</a:t>
            </a:r>
          </a:p>
        </p:txBody>
      </p:sp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11F842D3-715A-4624-B039-E4BB4DF2E0BF}"/>
              </a:ext>
            </a:extLst>
          </p:cNvPr>
          <p:cNvSpPr/>
          <p:nvPr/>
        </p:nvSpPr>
        <p:spPr>
          <a:xfrm>
            <a:off x="3683386" y="1629915"/>
            <a:ext cx="5382690" cy="759698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Pañuelos desechables, jabón, limpiadores de manos que contengan al menos 60% de alcohol, desinfectantes, toallas desechables para limpieza de superficies</a:t>
            </a:r>
          </a:p>
        </p:txBody>
      </p:sp>
      <p:pic>
        <p:nvPicPr>
          <p:cNvPr id="4098" name="Picture 2" descr="Cómo crear tu propio gel antibacterial?, El Siglo de Torreón">
            <a:extLst>
              <a:ext uri="{FF2B5EF4-FFF2-40B4-BE49-F238E27FC236}">
                <a16:creationId xmlns:a16="http://schemas.microsoft.com/office/drawing/2014/main" id="{4BAC9180-AE41-4B95-8320-CAD7A06B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24" y="466793"/>
            <a:ext cx="1192076" cy="7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ñuelos desechables kleenex caja c/ 90pzs | PAKUA">
            <a:extLst>
              <a:ext uri="{FF2B5EF4-FFF2-40B4-BE49-F238E27FC236}">
                <a16:creationId xmlns:a16="http://schemas.microsoft.com/office/drawing/2014/main" id="{2D7C8AF4-3579-4C9D-85FE-060F8B858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2" b="18822"/>
          <a:stretch/>
        </p:blipFill>
        <p:spPr bwMode="auto">
          <a:xfrm rot="569285">
            <a:off x="6747468" y="413524"/>
            <a:ext cx="1368651" cy="9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nos cubiertas con espuma imagen de archivo. Imagen de dedo ...">
            <a:extLst>
              <a:ext uri="{FF2B5EF4-FFF2-40B4-BE49-F238E27FC236}">
                <a16:creationId xmlns:a16="http://schemas.microsoft.com/office/drawing/2014/main" id="{1778C615-E225-467F-A2D3-D11097FD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69" y="287171"/>
            <a:ext cx="1500505" cy="9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redondeado 32">
            <a:extLst>
              <a:ext uri="{FF2B5EF4-FFF2-40B4-BE49-F238E27FC236}">
                <a16:creationId xmlns:a16="http://schemas.microsoft.com/office/drawing/2014/main" id="{4A110EB6-22D0-4E83-87C3-8EAFB390C8E9}"/>
              </a:ext>
            </a:extLst>
          </p:cNvPr>
          <p:cNvSpPr/>
          <p:nvPr/>
        </p:nvSpPr>
        <p:spPr>
          <a:xfrm>
            <a:off x="3055918" y="2618094"/>
            <a:ext cx="6010158" cy="759698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Requerir lavado frecuente de manos o uso de limpiadores de manos con base de alcohol, cuando las manos estén visiblemente sucias o al retirar el equipo de protección personal</a:t>
            </a:r>
          </a:p>
        </p:txBody>
      </p:sp>
      <p:sp>
        <p:nvSpPr>
          <p:cNvPr id="42" name="Rectángulo redondeado 32">
            <a:extLst>
              <a:ext uri="{FF2B5EF4-FFF2-40B4-BE49-F238E27FC236}">
                <a16:creationId xmlns:a16="http://schemas.microsoft.com/office/drawing/2014/main" id="{52AE04CD-0888-498F-8A4A-B7D5DF9F0C25}"/>
              </a:ext>
            </a:extLst>
          </p:cNvPr>
          <p:cNvSpPr/>
          <p:nvPr/>
        </p:nvSpPr>
        <p:spPr>
          <a:xfrm>
            <a:off x="3066142" y="3480209"/>
            <a:ext cx="6010158" cy="27716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letreros de lavado de manos en los sanitarios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82C16DD1-B705-4A0A-B63F-04E8FE74A932}"/>
              </a:ext>
            </a:extLst>
          </p:cNvPr>
          <p:cNvCxnSpPr>
            <a:cxnSpLocks/>
          </p:cNvCxnSpPr>
          <p:nvPr/>
        </p:nvCxnSpPr>
        <p:spPr>
          <a:xfrm>
            <a:off x="1963718" y="1417193"/>
            <a:ext cx="1097312" cy="1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3ED56E2C-E79C-4FC2-816A-25C73924F79C}"/>
              </a:ext>
            </a:extLst>
          </p:cNvPr>
          <p:cNvCxnSpPr>
            <a:cxnSpLocks/>
          </p:cNvCxnSpPr>
          <p:nvPr/>
        </p:nvCxnSpPr>
        <p:spPr>
          <a:xfrm>
            <a:off x="1968132" y="2997942"/>
            <a:ext cx="1097312" cy="1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Picture 12" descr="LAVADO CORRECTO DE MANOS: GRANDES BENEFICIOS CON UN HÁBITO ...">
            <a:extLst>
              <a:ext uri="{FF2B5EF4-FFF2-40B4-BE49-F238E27FC236}">
                <a16:creationId xmlns:a16="http://schemas.microsoft.com/office/drawing/2014/main" id="{BEFD8A16-26A9-4ED8-837B-3FB7A4782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5" r="49109" b="36786"/>
          <a:stretch/>
        </p:blipFill>
        <p:spPr bwMode="auto">
          <a:xfrm>
            <a:off x="7676915" y="3899244"/>
            <a:ext cx="1415429" cy="13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LAVADO CORRECTO DE MANOS: GRANDES BENEFICIOS CON UN HÁBITO ...">
            <a:extLst>
              <a:ext uri="{FF2B5EF4-FFF2-40B4-BE49-F238E27FC236}">
                <a16:creationId xmlns:a16="http://schemas.microsoft.com/office/drawing/2014/main" id="{EFFA71FE-E337-476B-B491-93629831B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9" t="35965" b="38520"/>
          <a:stretch/>
        </p:blipFill>
        <p:spPr bwMode="auto">
          <a:xfrm>
            <a:off x="4883155" y="5462157"/>
            <a:ext cx="1415430" cy="12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LAVADO CORRECTO DE MANOS: GRANDES BENEFICIOS CON UN HÁBITO ...">
            <a:extLst>
              <a:ext uri="{FF2B5EF4-FFF2-40B4-BE49-F238E27FC236}">
                <a16:creationId xmlns:a16="http://schemas.microsoft.com/office/drawing/2014/main" id="{DB462982-0787-4BD7-A9C5-5E5572E86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69682" r="-869" b="4803"/>
          <a:stretch/>
        </p:blipFill>
        <p:spPr bwMode="auto">
          <a:xfrm>
            <a:off x="6376216" y="5462157"/>
            <a:ext cx="2781300" cy="12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1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B5928ED4-39FC-4CBB-B263-E7E23ADCED4E}"/>
              </a:ext>
            </a:extLst>
          </p:cNvPr>
          <p:cNvSpPr/>
          <p:nvPr/>
        </p:nvSpPr>
        <p:spPr>
          <a:xfrm>
            <a:off x="186249" y="1309706"/>
            <a:ext cx="3456745" cy="4061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PROTECCIÓN PERSONAL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4732E402-8FA4-4A85-BC80-0758F3D88B3C}"/>
              </a:ext>
            </a:extLst>
          </p:cNvPr>
          <p:cNvSpPr/>
          <p:nvPr/>
        </p:nvSpPr>
        <p:spPr>
          <a:xfrm>
            <a:off x="1054539" y="1688696"/>
            <a:ext cx="6907371" cy="967206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deberá usar de forma adecuada, y no deberá sustituir otras estrategias de prevención; incluye guantes, gafas, escudos faciales, mascarillas faciales, y protección respiratoria; se deberá revisar los sitios CDC y OSHA regularmente para valorar el equipo de protección personal recomendado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5B2D29CB-6D08-4F8B-A0C4-610784D3E85A}"/>
              </a:ext>
            </a:extLst>
          </p:cNvPr>
          <p:cNvSpPr/>
          <p:nvPr/>
        </p:nvSpPr>
        <p:spPr>
          <a:xfrm>
            <a:off x="1701982" y="2573451"/>
            <a:ext cx="3247662" cy="250664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base en el riesgo del trabajador</a:t>
            </a:r>
          </a:p>
        </p:txBody>
      </p:sp>
      <p:sp>
        <p:nvSpPr>
          <p:cNvPr id="32" name="Rectángulo redondeado 32">
            <a:extLst>
              <a:ext uri="{FF2B5EF4-FFF2-40B4-BE49-F238E27FC236}">
                <a16:creationId xmlns:a16="http://schemas.microsoft.com/office/drawing/2014/main" id="{438BFB7A-99FD-403B-A361-A70367E657F0}"/>
              </a:ext>
            </a:extLst>
          </p:cNvPr>
          <p:cNvSpPr/>
          <p:nvPr/>
        </p:nvSpPr>
        <p:spPr>
          <a:xfrm>
            <a:off x="1701982" y="2869482"/>
            <a:ext cx="3247662" cy="275510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Instalado y periódicamente ajustado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51B4E7D0-BDB8-4229-B591-5F9D6D6BA694}"/>
              </a:ext>
            </a:extLst>
          </p:cNvPr>
          <p:cNvSpPr/>
          <p:nvPr/>
        </p:nvSpPr>
        <p:spPr>
          <a:xfrm>
            <a:off x="1701981" y="3191457"/>
            <a:ext cx="3576315" cy="26812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de forma consistente y adecuada</a:t>
            </a:r>
          </a:p>
        </p:txBody>
      </p:sp>
      <p:sp>
        <p:nvSpPr>
          <p:cNvPr id="34" name="Rectángulo redondeado 32">
            <a:extLst>
              <a:ext uri="{FF2B5EF4-FFF2-40B4-BE49-F238E27FC236}">
                <a16:creationId xmlns:a16="http://schemas.microsoft.com/office/drawing/2014/main" id="{3231AD41-10B0-4BA4-9AB4-203CED7F3789}"/>
              </a:ext>
            </a:extLst>
          </p:cNvPr>
          <p:cNvSpPr/>
          <p:nvPr/>
        </p:nvSpPr>
        <p:spPr>
          <a:xfrm>
            <a:off x="1701981" y="3515301"/>
            <a:ext cx="4690783" cy="306248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Inspeccionado, mantenido y sustituido de ser necesario</a:t>
            </a:r>
          </a:p>
        </p:txBody>
      </p:sp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2A27FAA2-8481-4DE6-9A1D-8630FC30CFE0}"/>
              </a:ext>
            </a:extLst>
          </p:cNvPr>
          <p:cNvSpPr/>
          <p:nvPr/>
        </p:nvSpPr>
        <p:spPr>
          <a:xfrm>
            <a:off x="1701981" y="3866916"/>
            <a:ext cx="5461387" cy="269219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Retirado, limpiado, y almacenado o eliminado como sea aplicable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258099" y="2557644"/>
            <a:ext cx="2240322" cy="647441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5F58D56A-1A09-4A3E-AD21-7C71628AC4F8}"/>
              </a:ext>
            </a:extLst>
          </p:cNvPr>
          <p:cNvCxnSpPr>
            <a:cxnSpLocks/>
          </p:cNvCxnSpPr>
          <p:nvPr/>
        </p:nvCxnSpPr>
        <p:spPr>
          <a:xfrm>
            <a:off x="1072058" y="2716986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9EE3148B-18F8-4481-8C27-D320FFF302C2}"/>
              </a:ext>
            </a:extLst>
          </p:cNvPr>
          <p:cNvCxnSpPr>
            <a:cxnSpLocks/>
          </p:cNvCxnSpPr>
          <p:nvPr/>
        </p:nvCxnSpPr>
        <p:spPr>
          <a:xfrm>
            <a:off x="1072058" y="3007237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DB8932D-5F1F-42BA-A7DD-5C0D32A7F435}"/>
              </a:ext>
            </a:extLst>
          </p:cNvPr>
          <p:cNvCxnSpPr>
            <a:cxnSpLocks/>
          </p:cNvCxnSpPr>
          <p:nvPr/>
        </p:nvCxnSpPr>
        <p:spPr>
          <a:xfrm>
            <a:off x="1072058" y="3325517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3BB0ACE-1CB5-4738-929A-B2C316895945}"/>
              </a:ext>
            </a:extLst>
          </p:cNvPr>
          <p:cNvCxnSpPr>
            <a:cxnSpLocks/>
          </p:cNvCxnSpPr>
          <p:nvPr/>
        </p:nvCxnSpPr>
        <p:spPr>
          <a:xfrm>
            <a:off x="1072058" y="3668425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ángulo redondeado 32">
            <a:extLst>
              <a:ext uri="{FF2B5EF4-FFF2-40B4-BE49-F238E27FC236}">
                <a16:creationId xmlns:a16="http://schemas.microsoft.com/office/drawing/2014/main" id="{F594E9B3-4837-4B3F-B360-EE82F20E8258}"/>
              </a:ext>
            </a:extLst>
          </p:cNvPr>
          <p:cNvSpPr/>
          <p:nvPr/>
        </p:nvSpPr>
        <p:spPr>
          <a:xfrm>
            <a:off x="6821408" y="277796"/>
            <a:ext cx="2201933" cy="1553646"/>
          </a:xfrm>
          <a:prstGeom prst="foldedCorner">
            <a:avLst>
              <a:gd name="adj" fmla="val 15441"/>
            </a:avLst>
          </a:prstGeom>
          <a:solidFill>
            <a:srgbClr val="DAA600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empleadores están obligados a proveer el equipo de protección personal, con base en el riesgo durante un brote de COVID-19 mientras el trabajo y las tareas puedan conllevar exposición.</a:t>
            </a:r>
          </a:p>
        </p:txBody>
      </p:sp>
      <p:sp>
        <p:nvSpPr>
          <p:cNvPr id="48" name="Rectángulo redondeado 32">
            <a:extLst>
              <a:ext uri="{FF2B5EF4-FFF2-40B4-BE49-F238E27FC236}">
                <a16:creationId xmlns:a16="http://schemas.microsoft.com/office/drawing/2014/main" id="{1A918B9D-B2AE-4945-B15B-72E8C77CE6DE}"/>
              </a:ext>
            </a:extLst>
          </p:cNvPr>
          <p:cNvSpPr/>
          <p:nvPr/>
        </p:nvSpPr>
        <p:spPr>
          <a:xfrm>
            <a:off x="186248" y="4306315"/>
            <a:ext cx="7424374" cy="55282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TRABAJADORES QUE TRABAJEN A MENOS DE 6 PIES DE DISTANCIA DE PACIENTES INFECTADOS,  SOSPECHOSOS O CONFIRMADOS, POR SARS-COV-2</a:t>
            </a:r>
          </a:p>
        </p:txBody>
      </p:sp>
      <p:sp>
        <p:nvSpPr>
          <p:cNvPr id="49" name="Rectángulo redondeado 32">
            <a:extLst>
              <a:ext uri="{FF2B5EF4-FFF2-40B4-BE49-F238E27FC236}">
                <a16:creationId xmlns:a16="http://schemas.microsoft.com/office/drawing/2014/main" id="{2CBC2F76-AD94-46F1-92E3-FAE620B61CCD}"/>
              </a:ext>
            </a:extLst>
          </p:cNvPr>
          <p:cNvSpPr/>
          <p:nvPr/>
        </p:nvSpPr>
        <p:spPr>
          <a:xfrm>
            <a:off x="1006381" y="5114995"/>
            <a:ext cx="4747723" cy="258495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Aprobados por la NIOSH, respiradores N-95 o mejores</a:t>
            </a:r>
          </a:p>
        </p:txBody>
      </p:sp>
      <p:sp>
        <p:nvSpPr>
          <p:cNvPr id="50" name="Rectángulo redondeado 32">
            <a:extLst>
              <a:ext uri="{FF2B5EF4-FFF2-40B4-BE49-F238E27FC236}">
                <a16:creationId xmlns:a16="http://schemas.microsoft.com/office/drawing/2014/main" id="{3C773518-586F-4305-A4DF-177959C956C5}"/>
              </a:ext>
            </a:extLst>
          </p:cNvPr>
          <p:cNvSpPr/>
          <p:nvPr/>
        </p:nvSpPr>
        <p:spPr>
          <a:xfrm>
            <a:off x="1006381" y="5431187"/>
            <a:ext cx="8089462" cy="431393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hay respiradores N-95, se debe considerar el uso de otro tipo de respiradores que provean mayor protección y mejoren la comodidad del trabajador</a:t>
            </a:r>
          </a:p>
        </p:txBody>
      </p:sp>
      <p:sp>
        <p:nvSpPr>
          <p:cNvPr id="51" name="Rectángulo redondeado 32">
            <a:extLst>
              <a:ext uri="{FF2B5EF4-FFF2-40B4-BE49-F238E27FC236}">
                <a16:creationId xmlns:a16="http://schemas.microsoft.com/office/drawing/2014/main" id="{02A29AEB-B450-4148-8E27-C3D9A8329399}"/>
              </a:ext>
            </a:extLst>
          </p:cNvPr>
          <p:cNvSpPr/>
          <p:nvPr/>
        </p:nvSpPr>
        <p:spPr>
          <a:xfrm>
            <a:off x="1006381" y="5922937"/>
            <a:ext cx="8089462" cy="43139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un respirador N95 quirúrgico cuando se necesite protección respiratoria y resistencia a sangre y fluidos corporales</a:t>
            </a:r>
          </a:p>
        </p:txBody>
      </p:sp>
      <p:sp>
        <p:nvSpPr>
          <p:cNvPr id="53" name="Rectángulo redondeado 32">
            <a:extLst>
              <a:ext uri="{FF2B5EF4-FFF2-40B4-BE49-F238E27FC236}">
                <a16:creationId xmlns:a16="http://schemas.microsoft.com/office/drawing/2014/main" id="{B91BC250-4B27-4A74-9B51-5A699B3BF0FE}"/>
              </a:ext>
            </a:extLst>
          </p:cNvPr>
          <p:cNvSpPr/>
          <p:nvPr/>
        </p:nvSpPr>
        <p:spPr>
          <a:xfrm>
            <a:off x="1006381" y="6385125"/>
            <a:ext cx="4613080" cy="43139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utilizarse escudos faciales sobre un respirador para prevenir la contaminación del respirador</a:t>
            </a:r>
          </a:p>
        </p:txBody>
      </p:sp>
      <p:sp>
        <p:nvSpPr>
          <p:cNvPr id="56" name="Rectángulo redondeado 32">
            <a:extLst>
              <a:ext uri="{FF2B5EF4-FFF2-40B4-BE49-F238E27FC236}">
                <a16:creationId xmlns:a16="http://schemas.microsoft.com/office/drawing/2014/main" id="{0F00736B-395E-4A13-92B4-DA93355592E6}"/>
              </a:ext>
            </a:extLst>
          </p:cNvPr>
          <p:cNvSpPr/>
          <p:nvPr/>
        </p:nvSpPr>
        <p:spPr>
          <a:xfrm>
            <a:off x="973618" y="4841910"/>
            <a:ext cx="2772761" cy="226070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deben utilizar respiradores:</a:t>
            </a:r>
          </a:p>
        </p:txBody>
      </p:sp>
      <p:sp>
        <p:nvSpPr>
          <p:cNvPr id="57" name="Rectángulo redondeado 32">
            <a:extLst>
              <a:ext uri="{FF2B5EF4-FFF2-40B4-BE49-F238E27FC236}">
                <a16:creationId xmlns:a16="http://schemas.microsoft.com/office/drawing/2014/main" id="{702BAEA2-2E8C-4B1D-8B83-C88A38E0B8DF}"/>
              </a:ext>
            </a:extLst>
          </p:cNvPr>
          <p:cNvSpPr/>
          <p:nvPr/>
        </p:nvSpPr>
        <p:spPr>
          <a:xfrm>
            <a:off x="5660002" y="6397959"/>
            <a:ext cx="3435841" cy="43139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 función, ajuste, habilidad para descontaminar, eliminación y costo</a:t>
            </a:r>
          </a:p>
        </p:txBody>
      </p:sp>
      <p:pic>
        <p:nvPicPr>
          <p:cNvPr id="5124" name="Picture 4" descr="Coronavirus: ¿El cubrebocas N95 sirve como protección? | La Verdad ...">
            <a:extLst>
              <a:ext uri="{FF2B5EF4-FFF2-40B4-BE49-F238E27FC236}">
                <a16:creationId xmlns:a16="http://schemas.microsoft.com/office/drawing/2014/main" id="{97D75843-37EE-4371-B48E-8ADE280A8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" b="99403" l="27167" r="76167">
                        <a14:foregroundMark x1="35167" y1="97015" x2="35167" y2="97015"/>
                        <a14:foregroundMark x1="36000" y1="98507" x2="69000" y2="94627"/>
                        <a14:foregroundMark x1="69000" y1="94627" x2="69000" y2="94627"/>
                        <a14:foregroundMark x1="51833" y1="58209" x2="66833" y2="87463"/>
                        <a14:foregroundMark x1="66833" y1="87463" x2="67667" y2="90746"/>
                        <a14:foregroundMark x1="63000" y1="50448" x2="61000" y2="49552"/>
                        <a14:foregroundMark x1="55000" y1="48060" x2="49833" y2="73731"/>
                        <a14:foregroundMark x1="49833" y1="73731" x2="51333" y2="77015"/>
                        <a14:foregroundMark x1="58833" y1="51940" x2="73000" y2="97910"/>
                        <a14:foregroundMark x1="74333" y1="97015" x2="76167" y2="98507"/>
                        <a14:foregroundMark x1="76167" y1="98507" x2="74833" y2="99104"/>
                        <a14:foregroundMark x1="31667" y1="78806" x2="52500" y2="896"/>
                        <a14:foregroundMark x1="52500" y1="896" x2="59000" y2="2388"/>
                        <a14:foregroundMark x1="32167" y1="94627" x2="39167" y2="77015"/>
                        <a14:foregroundMark x1="27667" y1="95522" x2="27167" y2="99403"/>
                        <a14:foregroundMark x1="63167" y1="66269" x2="65500" y2="52836"/>
                        <a14:foregroundMark x1="58500" y1="74627" x2="56000" y2="74328"/>
                        <a14:foregroundMark x1="43667" y1="67761" x2="43667" y2="67761"/>
                        <a14:foregroundMark x1="43667" y1="67761" x2="39167" y2="64478"/>
                        <a14:foregroundMark x1="65000" y1="68060" x2="66833" y2="58507"/>
                        <a14:foregroundMark x1="52500" y1="72239" x2="55000" y2="69851"/>
                        <a14:foregroundMark x1="66667" y1="44776" x2="66667" y2="44776"/>
                        <a14:foregroundMark x1="66667" y1="44776" x2="66167" y2="48060"/>
                        <a14:backgroundMark x1="68500" y1="73433" x2="68500" y2="73433"/>
                        <a14:backgroundMark x1="68500" y1="70746" x2="68667" y2="68657"/>
                        <a14:backgroundMark x1="68167" y1="49552" x2="71167" y2="52239"/>
                        <a14:backgroundMark x1="69167" y1="78209" x2="66000" y2="7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4" t="548" r="21591" b="-548"/>
          <a:stretch/>
        </p:blipFill>
        <p:spPr bwMode="auto">
          <a:xfrm flipH="1">
            <a:off x="6939174" y="2536719"/>
            <a:ext cx="2201932" cy="29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1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5B2D29CB-6D08-4F8B-A0C4-610784D3E85A}"/>
              </a:ext>
            </a:extLst>
          </p:cNvPr>
          <p:cNvSpPr/>
          <p:nvPr/>
        </p:nvSpPr>
        <p:spPr>
          <a:xfrm>
            <a:off x="1701982" y="1370588"/>
            <a:ext cx="5740036" cy="472583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del equipo de protección personal de la OSHA, que requieren el uso de guantes, protección ocular, facial y respiratoria</a:t>
            </a:r>
          </a:p>
        </p:txBody>
      </p:sp>
      <p:sp>
        <p:nvSpPr>
          <p:cNvPr id="32" name="Rectángulo redondeado 32">
            <a:extLst>
              <a:ext uri="{FF2B5EF4-FFF2-40B4-BE49-F238E27FC236}">
                <a16:creationId xmlns:a16="http://schemas.microsoft.com/office/drawing/2014/main" id="{438BFB7A-99FD-403B-A361-A70367E657F0}"/>
              </a:ext>
            </a:extLst>
          </p:cNvPr>
          <p:cNvSpPr/>
          <p:nvPr/>
        </p:nvSpPr>
        <p:spPr>
          <a:xfrm>
            <a:off x="1701982" y="1898361"/>
            <a:ext cx="6922878" cy="566755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estándar de la OSHA acerca de los patógenos transmitidos por la sangre aplican ante la exposición ocupacional a sangre humana y otros materiales 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51B4E7D0-BDB8-4229-B591-5F9D6D6BA694}"/>
              </a:ext>
            </a:extLst>
          </p:cNvPr>
          <p:cNvSpPr/>
          <p:nvPr/>
        </p:nvSpPr>
        <p:spPr>
          <a:xfrm>
            <a:off x="1701982" y="2539003"/>
            <a:ext cx="5932793" cy="23754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CLASIFICANDO LA EXPOSICIÓN DEL TRABAJADOR AL SARS-CoV-2</a:t>
            </a: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24AFD74-274E-4E63-B3D2-E6855A5E26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4422" y="1521933"/>
            <a:ext cx="1651164" cy="615892"/>
          </a:xfrm>
          <a:prstGeom prst="bentConnector3">
            <a:avLst>
              <a:gd name="adj1" fmla="val 100709"/>
            </a:avLst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DB8932D-5F1F-42BA-A7DD-5C0D32A7F435}"/>
              </a:ext>
            </a:extLst>
          </p:cNvPr>
          <p:cNvCxnSpPr>
            <a:cxnSpLocks/>
          </p:cNvCxnSpPr>
          <p:nvPr/>
        </p:nvCxnSpPr>
        <p:spPr>
          <a:xfrm>
            <a:off x="1072059" y="2145837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3BB0ACE-1CB5-4738-929A-B2C316895945}"/>
              </a:ext>
            </a:extLst>
          </p:cNvPr>
          <p:cNvCxnSpPr>
            <a:cxnSpLocks/>
          </p:cNvCxnSpPr>
          <p:nvPr/>
        </p:nvCxnSpPr>
        <p:spPr>
          <a:xfrm>
            <a:off x="1072058" y="1606879"/>
            <a:ext cx="629923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B5928ED4-39FC-4CBB-B263-E7E23ADCED4E}"/>
              </a:ext>
            </a:extLst>
          </p:cNvPr>
          <p:cNvSpPr/>
          <p:nvPr/>
        </p:nvSpPr>
        <p:spPr>
          <a:xfrm>
            <a:off x="186249" y="801230"/>
            <a:ext cx="4951808" cy="4061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 LOS ESTÁNDARES EXISTENTES DE LA </a:t>
            </a: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</a:t>
            </a:r>
          </a:p>
        </p:txBody>
      </p:sp>
      <p:sp>
        <p:nvSpPr>
          <p:cNvPr id="30" name="Rectángulo redondeado 32">
            <a:extLst>
              <a:ext uri="{FF2B5EF4-FFF2-40B4-BE49-F238E27FC236}">
                <a16:creationId xmlns:a16="http://schemas.microsoft.com/office/drawing/2014/main" id="{514F60D0-C355-40AE-9F7D-9E26A7275E73}"/>
              </a:ext>
            </a:extLst>
          </p:cNvPr>
          <p:cNvSpPr/>
          <p:nvPr/>
        </p:nvSpPr>
        <p:spPr>
          <a:xfrm>
            <a:off x="1800456" y="2850432"/>
            <a:ext cx="6824404" cy="668431"/>
          </a:xfrm>
          <a:prstGeom prst="rect">
            <a:avLst/>
          </a:prstGeom>
          <a:solidFill>
            <a:schemeClr val="bg1"/>
          </a:solidFill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riesgo de exposición ocupacional al SARS-CoV-2 varía dependiendo del tipo de industria, la necesidad de contacto interpersonal a menos de 6 pies de distancia o repetido o extendido. Para determinar las precauciones adecuadas, se dividen las tareas laborales en 4 niveles de exposición al riesgo: Muy alto, alto, medio y bajo.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7BE7A59-A629-404C-B321-109196A52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402598"/>
              </p:ext>
            </p:extLst>
          </p:nvPr>
        </p:nvGraphicFramePr>
        <p:xfrm>
          <a:off x="-1" y="3858317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ángulo redondeado 32">
            <a:extLst>
              <a:ext uri="{FF2B5EF4-FFF2-40B4-BE49-F238E27FC236}">
                <a16:creationId xmlns:a16="http://schemas.microsoft.com/office/drawing/2014/main" id="{7731F1BF-8E52-4ECF-A38D-9AA6EA470742}"/>
              </a:ext>
            </a:extLst>
          </p:cNvPr>
          <p:cNvSpPr/>
          <p:nvPr/>
        </p:nvSpPr>
        <p:spPr>
          <a:xfrm>
            <a:off x="3459102" y="3924751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ALTO</a:t>
            </a:r>
          </a:p>
        </p:txBody>
      </p:sp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9A9CF207-C324-4745-8318-F2B20324BF6B}"/>
              </a:ext>
            </a:extLst>
          </p:cNvPr>
          <p:cNvSpPr/>
          <p:nvPr/>
        </p:nvSpPr>
        <p:spPr>
          <a:xfrm>
            <a:off x="3091226" y="4534589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6C64C673-4517-4DAE-B5F1-86E7CE017906}"/>
              </a:ext>
            </a:extLst>
          </p:cNvPr>
          <p:cNvSpPr/>
          <p:nvPr/>
        </p:nvSpPr>
        <p:spPr>
          <a:xfrm>
            <a:off x="3196295" y="5341627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</a:p>
        </p:txBody>
      </p:sp>
      <p:sp>
        <p:nvSpPr>
          <p:cNvPr id="19" name="Rectángulo redondeado 32">
            <a:extLst>
              <a:ext uri="{FF2B5EF4-FFF2-40B4-BE49-F238E27FC236}">
                <a16:creationId xmlns:a16="http://schemas.microsoft.com/office/drawing/2014/main" id="{5D27FB70-C659-428C-ACD2-20F925528A54}"/>
              </a:ext>
            </a:extLst>
          </p:cNvPr>
          <p:cNvSpPr/>
          <p:nvPr/>
        </p:nvSpPr>
        <p:spPr>
          <a:xfrm>
            <a:off x="3208267" y="6150514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7DECA42-A4F7-4D40-AA08-7B11A01E2D51}"/>
              </a:ext>
            </a:extLst>
          </p:cNvPr>
          <p:cNvCxnSpPr/>
          <p:nvPr/>
        </p:nvCxnSpPr>
        <p:spPr>
          <a:xfrm flipH="1">
            <a:off x="1995927" y="4261181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C9F484A-F1FB-494E-86F1-537369EECA23}"/>
              </a:ext>
            </a:extLst>
          </p:cNvPr>
          <p:cNvCxnSpPr/>
          <p:nvPr/>
        </p:nvCxnSpPr>
        <p:spPr>
          <a:xfrm flipH="1">
            <a:off x="1995927" y="4854442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1EE6802-D8DA-4BCD-A7DA-2705D2B73946}"/>
              </a:ext>
            </a:extLst>
          </p:cNvPr>
          <p:cNvCxnSpPr/>
          <p:nvPr/>
        </p:nvCxnSpPr>
        <p:spPr>
          <a:xfrm flipH="1">
            <a:off x="2053704" y="5712571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2DD5B93-0870-4E77-8E9B-BDD1542FD7AF}"/>
              </a:ext>
            </a:extLst>
          </p:cNvPr>
          <p:cNvCxnSpPr/>
          <p:nvPr/>
        </p:nvCxnSpPr>
        <p:spPr>
          <a:xfrm flipH="1">
            <a:off x="2136560" y="6528498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5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12158</TotalTime>
  <Words>921</Words>
  <Application>Microsoft Office PowerPoint</Application>
  <PresentationFormat>Presentación en pantalla (4:3)</PresentationFormat>
  <Paragraphs>69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Ejecutivo</vt:lpstr>
      <vt:lpstr>Guía sobre la preparación lugares de trabajo para COVID-19 Parte 2 /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ETIQUETADO DE QUIMICOS TIPS</dc:title>
  <dc:creator>webmaster</dc:creator>
  <cp:lastModifiedBy>Usuario de Windows</cp:lastModifiedBy>
  <cp:revision>421</cp:revision>
  <dcterms:created xsi:type="dcterms:W3CDTF">2017-03-30T14:16:16Z</dcterms:created>
  <dcterms:modified xsi:type="dcterms:W3CDTF">2020-04-13T19:07:13Z</dcterms:modified>
</cp:coreProperties>
</file>