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5"/>
  </p:notesMasterIdLst>
  <p:sldIdLst>
    <p:sldId id="304" r:id="rId2"/>
    <p:sldId id="403" r:id="rId3"/>
    <p:sldId id="369" r:id="rId4"/>
    <p:sldId id="396" r:id="rId5"/>
    <p:sldId id="404" r:id="rId6"/>
    <p:sldId id="387" r:id="rId7"/>
    <p:sldId id="388" r:id="rId8"/>
    <p:sldId id="389" r:id="rId9"/>
    <p:sldId id="405" r:id="rId10"/>
    <p:sldId id="407" r:id="rId11"/>
    <p:sldId id="408" r:id="rId12"/>
    <p:sldId id="409" r:id="rId13"/>
    <p:sldId id="410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3"/>
    <a:srgbClr val="A73433"/>
    <a:srgbClr val="0083C7"/>
    <a:srgbClr val="F2B800"/>
    <a:srgbClr val="FF4343"/>
    <a:srgbClr val="DAA600"/>
    <a:srgbClr val="F8F200"/>
    <a:srgbClr val="057353"/>
    <a:srgbClr val="F6842E"/>
    <a:srgbClr val="E8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 autoAdjust="0"/>
    <p:restoredTop sz="93236" autoAdjust="0"/>
  </p:normalViewPr>
  <p:slideViewPr>
    <p:cSldViewPr snapToGrid="0" snapToObjects="1">
      <p:cViewPr varScale="1">
        <p:scale>
          <a:sx n="87" d="100"/>
          <a:sy n="87" d="100"/>
        </p:scale>
        <p:origin x="15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B404-2720-482B-90BF-CE3ED326EF1F}" type="datetimeFigureOut">
              <a:rPr lang="es-MX" smtClean="0"/>
              <a:t>07/04/20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217A-44F5-437D-BE42-E0AEAAAB8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3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16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10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72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66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57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00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44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07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9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B624CD-8775-B046-8F95-B88A9607887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guntas usuales sobre el coronavirus y el padecimiento COVID-19 ...">
            <a:extLst>
              <a:ext uri="{FF2B5EF4-FFF2-40B4-BE49-F238E27FC236}">
                <a16:creationId xmlns:a16="http://schemas.microsoft.com/office/drawing/2014/main" id="{29F49FC3-8EE4-4F8B-8047-070B1E587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7039"/>
          <a:stretch/>
        </p:blipFill>
        <p:spPr bwMode="auto">
          <a:xfrm>
            <a:off x="-211016" y="0"/>
            <a:ext cx="9355016" cy="68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31537" y="5008099"/>
            <a:ext cx="7997588" cy="1301360"/>
          </a:xfrm>
          <a:prstGeom prst="rect">
            <a:avLst/>
          </a:prstGeom>
          <a:solidFill>
            <a:srgbClr val="C00000">
              <a:alpha val="7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9597" y="5468051"/>
            <a:ext cx="7997588" cy="841408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sobre la preparación de lugares de</a:t>
            </a:r>
            <a:b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para </a:t>
            </a: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b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 / 3</a:t>
            </a:r>
            <a:endParaRPr lang="es-ES" sz="32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6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redondeado 32">
            <a:extLst>
              <a:ext uri="{FF2B5EF4-FFF2-40B4-BE49-F238E27FC236}">
                <a16:creationId xmlns:a16="http://schemas.microsoft.com/office/drawing/2014/main" id="{251DD665-8AA5-44BB-9A44-851E548C331D}"/>
              </a:ext>
            </a:extLst>
          </p:cNvPr>
          <p:cNvSpPr/>
          <p:nvPr/>
        </p:nvSpPr>
        <p:spPr>
          <a:xfrm>
            <a:off x="14302" y="1356247"/>
            <a:ext cx="8308447" cy="617876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planes deben considerar y tratar el nivel (s) de riesgo asociado con diversos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 de trabajo y los trabajadores que realizan tareas de trabajo en esos sitios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22BACFC7-8F88-4F4D-BEB7-C2586628E94F}"/>
              </a:ext>
            </a:extLst>
          </p:cNvPr>
          <p:cNvSpPr/>
          <p:nvPr/>
        </p:nvSpPr>
        <p:spPr>
          <a:xfrm>
            <a:off x="650370" y="880900"/>
            <a:ext cx="7626865" cy="348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para desarrollar una enfermedad infecciosa y el Plan de Respuesta</a:t>
            </a:r>
          </a:p>
        </p:txBody>
      </p:sp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C48193AC-88FC-4EA9-B17A-46B74C64FA1F}"/>
              </a:ext>
            </a:extLst>
          </p:cNvPr>
          <p:cNvSpPr/>
          <p:nvPr/>
        </p:nvSpPr>
        <p:spPr>
          <a:xfrm>
            <a:off x="1691650" y="2328200"/>
            <a:ext cx="3594724" cy="5148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Dónde, cómo y en qué estar expuestos fuentes de SARS-CoV-2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umbers set red. Vector flat design — Stock Vector © Grounder ...">
            <a:extLst>
              <a:ext uri="{FF2B5EF4-FFF2-40B4-BE49-F238E27FC236}">
                <a16:creationId xmlns:a16="http://schemas.microsoft.com/office/drawing/2014/main" id="{4D40FD09-A7D9-48EE-A5C6-CFBB7597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26758" l="14551" r="32813">
                        <a14:foregroundMark x1="14648" y1="17188" x2="14941" y2="14941"/>
                        <a14:foregroundMark x1="31836" y1="15234" x2="32129" y2="20215"/>
                        <a14:foregroundMark x1="20215" y1="16016" x2="24023" y2="21875"/>
                        <a14:foregroundMark x1="24023" y1="21875" x2="24023" y2="22754"/>
                        <a14:foregroundMark x1="23926" y1="22852" x2="24219" y2="15918"/>
                        <a14:foregroundMark x1="24219" y1="15918" x2="20801" y2="15625"/>
                        <a14:foregroundMark x1="26953" y1="17090" x2="26855" y2="21582"/>
                        <a14:foregroundMark x1="23926" y1="13867" x2="23535" y2="15039"/>
                        <a14:foregroundMark x1="23828" y1="8691" x2="23828" y2="8691"/>
                        <a14:foregroundMark x1="23535" y1="26855" x2="23535" y2="26855"/>
                        <a14:foregroundMark x1="32813" y1="17871" x2="32813" y2="17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6975" r="66410" b="71672"/>
          <a:stretch/>
        </p:blipFill>
        <p:spPr bwMode="auto">
          <a:xfrm>
            <a:off x="238505" y="720495"/>
            <a:ext cx="658409" cy="6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32">
            <a:extLst>
              <a:ext uri="{FF2B5EF4-FFF2-40B4-BE49-F238E27FC236}">
                <a16:creationId xmlns:a16="http://schemas.microsoft.com/office/drawing/2014/main" id="{E485FB6C-A520-4231-992B-5A2E9D08539A}"/>
              </a:ext>
            </a:extLst>
          </p:cNvPr>
          <p:cNvSpPr/>
          <p:nvPr/>
        </p:nvSpPr>
        <p:spPr>
          <a:xfrm>
            <a:off x="945076" y="1864058"/>
            <a:ext cx="3694658" cy="369027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consideraciones pueden incluir:</a:t>
            </a:r>
            <a:endParaRPr lang="es-MX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32">
            <a:extLst>
              <a:ext uri="{FF2B5EF4-FFF2-40B4-BE49-F238E27FC236}">
                <a16:creationId xmlns:a16="http://schemas.microsoft.com/office/drawing/2014/main" id="{2A602253-11BE-4FE9-A5FC-9CA4CB54702B}"/>
              </a:ext>
            </a:extLst>
          </p:cNvPr>
          <p:cNvSpPr/>
          <p:nvPr/>
        </p:nvSpPr>
        <p:spPr>
          <a:xfrm>
            <a:off x="1691650" y="2888143"/>
            <a:ext cx="3594725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no ocupacionales en el hogar y en la comunidad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32">
            <a:extLst>
              <a:ext uri="{FF2B5EF4-FFF2-40B4-BE49-F238E27FC236}">
                <a16:creationId xmlns:a16="http://schemas.microsoft.com/office/drawing/2014/main" id="{D316E67A-45AA-41DD-AF43-076A1A46BAAE}"/>
              </a:ext>
            </a:extLst>
          </p:cNvPr>
          <p:cNvSpPr/>
          <p:nvPr/>
        </p:nvSpPr>
        <p:spPr>
          <a:xfrm>
            <a:off x="1701177" y="3565242"/>
            <a:ext cx="3594725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individuales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32">
            <a:extLst>
              <a:ext uri="{FF2B5EF4-FFF2-40B4-BE49-F238E27FC236}">
                <a16:creationId xmlns:a16="http://schemas.microsoft.com/office/drawing/2014/main" id="{CA2E4349-6943-400F-A532-2DD64935BEA3}"/>
              </a:ext>
            </a:extLst>
          </p:cNvPr>
          <p:cNvSpPr/>
          <p:nvPr/>
        </p:nvSpPr>
        <p:spPr>
          <a:xfrm>
            <a:off x="1701177" y="4239855"/>
            <a:ext cx="3594725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necesarios para hacer frente a esos riesgos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C64B5F9D-5453-46DA-A64B-BCE25A5FC36D}"/>
              </a:ext>
            </a:extLst>
          </p:cNvPr>
          <p:cNvSpPr/>
          <p:nvPr/>
        </p:nvSpPr>
        <p:spPr>
          <a:xfrm>
            <a:off x="1701177" y="4914468"/>
            <a:ext cx="3594725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las tasas de absentismo laboral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62C9F951-A50F-4526-BC27-26E54F612735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-49260" y="3472969"/>
            <a:ext cx="2990322" cy="510551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2473C2B-785A-4B20-9C76-2C1E65B8F4E4}"/>
              </a:ext>
            </a:extLst>
          </p:cNvPr>
          <p:cNvCxnSpPr>
            <a:cxnSpLocks/>
          </p:cNvCxnSpPr>
          <p:nvPr/>
        </p:nvCxnSpPr>
        <p:spPr>
          <a:xfrm>
            <a:off x="1190625" y="2563213"/>
            <a:ext cx="510552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BC49A77-4C11-482F-AF76-9E00816009CC}"/>
              </a:ext>
            </a:extLst>
          </p:cNvPr>
          <p:cNvCxnSpPr>
            <a:cxnSpLocks/>
          </p:cNvCxnSpPr>
          <p:nvPr/>
        </p:nvCxnSpPr>
        <p:spPr>
          <a:xfrm>
            <a:off x="1190623" y="3197081"/>
            <a:ext cx="510552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1A5108FD-CD98-48B6-9620-41676F54EC13}"/>
              </a:ext>
            </a:extLst>
          </p:cNvPr>
          <p:cNvCxnSpPr>
            <a:cxnSpLocks/>
          </p:cNvCxnSpPr>
          <p:nvPr/>
        </p:nvCxnSpPr>
        <p:spPr>
          <a:xfrm>
            <a:off x="1190623" y="3874180"/>
            <a:ext cx="510552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3DB2BD5-9C8F-4674-ADD8-EB50BF149102}"/>
              </a:ext>
            </a:extLst>
          </p:cNvPr>
          <p:cNvCxnSpPr>
            <a:cxnSpLocks/>
          </p:cNvCxnSpPr>
          <p:nvPr/>
        </p:nvCxnSpPr>
        <p:spPr>
          <a:xfrm>
            <a:off x="1190623" y="4539268"/>
            <a:ext cx="510552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25F70C2C-679A-41B7-99ED-84347C9FF396}"/>
              </a:ext>
            </a:extLst>
          </p:cNvPr>
          <p:cNvSpPr/>
          <p:nvPr/>
        </p:nvSpPr>
        <p:spPr>
          <a:xfrm>
            <a:off x="5715010" y="2320029"/>
            <a:ext cx="3212607" cy="486368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público en general, clientes, compañeros de trabajo, personas enfermas, trabajadores de la salud.</a:t>
            </a:r>
            <a:endPara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32">
            <a:extLst>
              <a:ext uri="{FF2B5EF4-FFF2-40B4-BE49-F238E27FC236}">
                <a16:creationId xmlns:a16="http://schemas.microsoft.com/office/drawing/2014/main" id="{B357C1CA-9CC2-42A4-A9BB-58464CDD2EC9}"/>
              </a:ext>
            </a:extLst>
          </p:cNvPr>
          <p:cNvSpPr/>
          <p:nvPr/>
        </p:nvSpPr>
        <p:spPr>
          <a:xfrm>
            <a:off x="5715010" y="3543456"/>
            <a:ext cx="3212607" cy="540857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avanzada, presencia de condiciones médicas crónicas, incluyendo condiciones comprometen el sistema inmunológico. </a:t>
            </a:r>
            <a:endPara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redondeado 32">
            <a:extLst>
              <a:ext uri="{FF2B5EF4-FFF2-40B4-BE49-F238E27FC236}">
                <a16:creationId xmlns:a16="http://schemas.microsoft.com/office/drawing/2014/main" id="{AA397F3F-A405-4125-813F-6F79E3DB7464}"/>
              </a:ext>
            </a:extLst>
          </p:cNvPr>
          <p:cNvSpPr/>
          <p:nvPr/>
        </p:nvSpPr>
        <p:spPr>
          <a:xfrm>
            <a:off x="5772150" y="4239855"/>
            <a:ext cx="3212607" cy="540857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 las recomendaciones federales  y estatales con respecto al desarrollo de la contingencia </a:t>
            </a:r>
          </a:p>
        </p:txBody>
      </p:sp>
      <p:sp>
        <p:nvSpPr>
          <p:cNvPr id="32" name="Forma en L 31">
            <a:extLst>
              <a:ext uri="{FF2B5EF4-FFF2-40B4-BE49-F238E27FC236}">
                <a16:creationId xmlns:a16="http://schemas.microsoft.com/office/drawing/2014/main" id="{E3DE7A62-5D40-4DD0-AF97-9640FE1EEA9F}"/>
              </a:ext>
            </a:extLst>
          </p:cNvPr>
          <p:cNvSpPr/>
          <p:nvPr/>
        </p:nvSpPr>
        <p:spPr>
          <a:xfrm rot="13500000">
            <a:off x="5340910" y="2455007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orma en L 32">
            <a:extLst>
              <a:ext uri="{FF2B5EF4-FFF2-40B4-BE49-F238E27FC236}">
                <a16:creationId xmlns:a16="http://schemas.microsoft.com/office/drawing/2014/main" id="{EC506CF1-4836-48D2-ABB8-71203435C838}"/>
              </a:ext>
            </a:extLst>
          </p:cNvPr>
          <p:cNvSpPr/>
          <p:nvPr/>
        </p:nvSpPr>
        <p:spPr>
          <a:xfrm rot="13500000">
            <a:off x="5340911" y="3713947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Forma en L 33">
            <a:extLst>
              <a:ext uri="{FF2B5EF4-FFF2-40B4-BE49-F238E27FC236}">
                <a16:creationId xmlns:a16="http://schemas.microsoft.com/office/drawing/2014/main" id="{CC0E5CB0-2724-44C9-B6F1-CEFA0353D591}"/>
              </a:ext>
            </a:extLst>
          </p:cNvPr>
          <p:cNvSpPr/>
          <p:nvPr/>
        </p:nvSpPr>
        <p:spPr>
          <a:xfrm rot="13500000">
            <a:off x="5340912" y="4431061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ángulo redondeado 32">
            <a:extLst>
              <a:ext uri="{FF2B5EF4-FFF2-40B4-BE49-F238E27FC236}">
                <a16:creationId xmlns:a16="http://schemas.microsoft.com/office/drawing/2014/main" id="{BA21207C-C68D-4A38-9FF4-446A52711DFC}"/>
              </a:ext>
            </a:extLst>
          </p:cNvPr>
          <p:cNvSpPr/>
          <p:nvPr/>
        </p:nvSpPr>
        <p:spPr>
          <a:xfrm>
            <a:off x="5815989" y="4947814"/>
            <a:ext cx="2705100" cy="307267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distanciamiento social</a:t>
            </a:r>
          </a:p>
        </p:txBody>
      </p:sp>
      <p:sp>
        <p:nvSpPr>
          <p:cNvPr id="36" name="Rectángulo redondeado 32">
            <a:extLst>
              <a:ext uri="{FF2B5EF4-FFF2-40B4-BE49-F238E27FC236}">
                <a16:creationId xmlns:a16="http://schemas.microsoft.com/office/drawing/2014/main" id="{CD719353-D411-4F2B-B725-6D73F389C9C3}"/>
              </a:ext>
            </a:extLst>
          </p:cNvPr>
          <p:cNvSpPr/>
          <p:nvPr/>
        </p:nvSpPr>
        <p:spPr>
          <a:xfrm>
            <a:off x="5815989" y="5317035"/>
            <a:ext cx="2705100" cy="307267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Cadenas de suministro interrumpidas o retrasos en las entregas.</a:t>
            </a:r>
          </a:p>
        </p:txBody>
      </p:sp>
      <p:sp>
        <p:nvSpPr>
          <p:cNvPr id="37" name="Forma en L 36">
            <a:extLst>
              <a:ext uri="{FF2B5EF4-FFF2-40B4-BE49-F238E27FC236}">
                <a16:creationId xmlns:a16="http://schemas.microsoft.com/office/drawing/2014/main" id="{63CC731B-BFB8-4365-9340-A61438C10A68}"/>
              </a:ext>
            </a:extLst>
          </p:cNvPr>
          <p:cNvSpPr/>
          <p:nvPr/>
        </p:nvSpPr>
        <p:spPr>
          <a:xfrm rot="13500000">
            <a:off x="5340912" y="5115200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59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102">
            <a:extLst>
              <a:ext uri="{FF2B5EF4-FFF2-40B4-BE49-F238E27FC236}">
                <a16:creationId xmlns:a16="http://schemas.microsoft.com/office/drawing/2014/main" id="{2A3C068C-8FFC-4107-BF61-0FAA6DB2AD27}"/>
              </a:ext>
            </a:extLst>
          </p:cNvPr>
          <p:cNvSpPr/>
          <p:nvPr/>
        </p:nvSpPr>
        <p:spPr>
          <a:xfrm>
            <a:off x="1115849" y="2265776"/>
            <a:ext cx="5524102" cy="426428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el frecuente y completo lavado de manos</a:t>
            </a:r>
          </a:p>
        </p:txBody>
      </p:sp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redondeado 32">
            <a:extLst>
              <a:ext uri="{FF2B5EF4-FFF2-40B4-BE49-F238E27FC236}">
                <a16:creationId xmlns:a16="http://schemas.microsoft.com/office/drawing/2014/main" id="{251DD665-8AA5-44BB-9A44-851E548C331D}"/>
              </a:ext>
            </a:extLst>
          </p:cNvPr>
          <p:cNvSpPr/>
          <p:nvPr/>
        </p:nvSpPr>
        <p:spPr>
          <a:xfrm>
            <a:off x="372517" y="1356247"/>
            <a:ext cx="8308447" cy="617876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EMPLEADORES DEBEN IMPLEMENTAR BUENAS PRÁCTICAS DE HIGIENE Y CONTROL DE INFECCIONES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22BACFC7-8F88-4F4D-BEB7-C2586628E94F}"/>
              </a:ext>
            </a:extLst>
          </p:cNvPr>
          <p:cNvSpPr/>
          <p:nvPr/>
        </p:nvSpPr>
        <p:spPr>
          <a:xfrm>
            <a:off x="650370" y="880900"/>
            <a:ext cx="7626865" cy="348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la aplicación de medidas básicas de prevención de la infección</a:t>
            </a:r>
          </a:p>
        </p:txBody>
      </p:sp>
      <p:pic>
        <p:nvPicPr>
          <p:cNvPr id="2050" name="Picture 2" descr="Numbers set red. Vector flat design — Stock Vector © Grounder ...">
            <a:extLst>
              <a:ext uri="{FF2B5EF4-FFF2-40B4-BE49-F238E27FC236}">
                <a16:creationId xmlns:a16="http://schemas.microsoft.com/office/drawing/2014/main" id="{6A04280F-FCAA-4D2F-9F72-193B73B49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98" b="27051" l="41309" r="59180">
                        <a14:foregroundMark x1="49902" y1="9473" x2="49902" y2="9473"/>
                        <a14:foregroundMark x1="41309" y1="16699" x2="41309" y2="16699"/>
                        <a14:foregroundMark x1="51758" y1="26270" x2="51758" y2="26270"/>
                        <a14:foregroundMark x1="59277" y1="18359" x2="59277" y2="18359"/>
                        <a14:foregroundMark x1="49805" y1="8496" x2="49805" y2="8496"/>
                        <a14:foregroundMark x1="47852" y1="16211" x2="52051" y2="22070"/>
                        <a14:foregroundMark x1="52051" y1="22070" x2="53516" y2="21973"/>
                        <a14:foregroundMark x1="50879" y1="22266" x2="50000" y2="19336"/>
                        <a14:foregroundMark x1="50391" y1="18457" x2="47363" y2="15527"/>
                        <a14:foregroundMark x1="49805" y1="20117" x2="46191" y2="21289"/>
                        <a14:foregroundMark x1="46387" y1="22754" x2="46777" y2="23633"/>
                        <a14:foregroundMark x1="47363" y1="23047" x2="47754" y2="21289"/>
                        <a14:foregroundMark x1="47168" y1="21973" x2="47949" y2="21777"/>
                        <a14:foregroundMark x1="47949" y1="21777" x2="48438" y2="21973"/>
                        <a14:foregroundMark x1="48438" y1="21973" x2="48438" y2="21973"/>
                        <a14:foregroundMark x1="50781" y1="18262" x2="52246" y2="13184"/>
                        <a14:foregroundMark x1="47461" y1="15723" x2="52637" y2="13379"/>
                        <a14:foregroundMark x1="50879" y1="18066" x2="53516" y2="14355"/>
                        <a14:foregroundMark x1="51367" y1="12793" x2="49316" y2="12402"/>
                        <a14:foregroundMark x1="48730" y1="12402" x2="52246" y2="13184"/>
                        <a14:foregroundMark x1="50098" y1="27051" x2="50098" y2="2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8435" r="39583" b="72819"/>
          <a:stretch/>
        </p:blipFill>
        <p:spPr bwMode="auto">
          <a:xfrm>
            <a:off x="214311" y="720495"/>
            <a:ext cx="692657" cy="6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CD0302A-793A-4705-B5E4-356A7D7619DB}"/>
              </a:ext>
            </a:extLst>
          </p:cNvPr>
          <p:cNvSpPr/>
          <p:nvPr/>
        </p:nvSpPr>
        <p:spPr>
          <a:xfrm>
            <a:off x="401652" y="2265776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</a:p>
        </p:txBody>
      </p:sp>
      <p:pic>
        <p:nvPicPr>
          <p:cNvPr id="2054" name="Picture 6" descr="El 95% de las personas en el mundo no se lava las manos">
            <a:extLst>
              <a:ext uri="{FF2B5EF4-FFF2-40B4-BE49-F238E27FC236}">
                <a16:creationId xmlns:a16="http://schemas.microsoft.com/office/drawing/2014/main" id="{5078E5CF-075C-443C-83C2-9B2FA3662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2"/>
          <a:stretch/>
        </p:blipFill>
        <p:spPr bwMode="auto">
          <a:xfrm>
            <a:off x="6594486" y="1871327"/>
            <a:ext cx="1357022" cy="94308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redondeado 102">
            <a:extLst>
              <a:ext uri="{FF2B5EF4-FFF2-40B4-BE49-F238E27FC236}">
                <a16:creationId xmlns:a16="http://schemas.microsoft.com/office/drawing/2014/main" id="{7DF9F35A-905A-401E-93FC-1DC7B5C25BD9}"/>
              </a:ext>
            </a:extLst>
          </p:cNvPr>
          <p:cNvSpPr/>
          <p:nvPr/>
        </p:nvSpPr>
        <p:spPr>
          <a:xfrm>
            <a:off x="1115665" y="3476985"/>
            <a:ext cx="6912669" cy="426428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Alentar a los trabajadores a quedarse en casa si están enfermos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EF2F8557-4100-48AE-8037-0D06B3F679BA}"/>
              </a:ext>
            </a:extLst>
          </p:cNvPr>
          <p:cNvSpPr/>
          <p:nvPr/>
        </p:nvSpPr>
        <p:spPr>
          <a:xfrm>
            <a:off x="401469" y="3476985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</a:p>
        </p:txBody>
      </p:sp>
      <p:sp>
        <p:nvSpPr>
          <p:cNvPr id="41" name="Rectángulo redondeado 32">
            <a:extLst>
              <a:ext uri="{FF2B5EF4-FFF2-40B4-BE49-F238E27FC236}">
                <a16:creationId xmlns:a16="http://schemas.microsoft.com/office/drawing/2014/main" id="{3294FA12-1FFF-4224-BBB2-D3C292943939}"/>
              </a:ext>
            </a:extLst>
          </p:cNvPr>
          <p:cNvSpPr/>
          <p:nvPr/>
        </p:nvSpPr>
        <p:spPr>
          <a:xfrm>
            <a:off x="1046118" y="2775656"/>
            <a:ext cx="7051761" cy="617876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agua corriente y jabón no están disponibles de inmediato, proporcionar desinfectantes para manos a base de alcohol que contienen al menos 60% de alcohol.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redondeado 102">
            <a:extLst>
              <a:ext uri="{FF2B5EF4-FFF2-40B4-BE49-F238E27FC236}">
                <a16:creationId xmlns:a16="http://schemas.microsoft.com/office/drawing/2014/main" id="{33A510F7-96EE-498F-A759-84264EFB3F49}"/>
              </a:ext>
            </a:extLst>
          </p:cNvPr>
          <p:cNvSpPr/>
          <p:nvPr/>
        </p:nvSpPr>
        <p:spPr>
          <a:xfrm>
            <a:off x="1115849" y="4104063"/>
            <a:ext cx="6691719" cy="553548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Alentar a los trabajadores usar cubre bocas y a cubrirse al toser o estornudar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60DD7800-207F-42D4-9A4B-6E2DD7174FF2}"/>
              </a:ext>
            </a:extLst>
          </p:cNvPr>
          <p:cNvSpPr/>
          <p:nvPr/>
        </p:nvSpPr>
        <p:spPr>
          <a:xfrm>
            <a:off x="401653" y="4104063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</a:p>
        </p:txBody>
      </p:sp>
      <p:pic>
        <p:nvPicPr>
          <p:cNvPr id="2058" name="Picture 10" descr="El hombre con máscara se enferma por el virus de la corona ...">
            <a:extLst>
              <a:ext uri="{FF2B5EF4-FFF2-40B4-BE49-F238E27FC236}">
                <a16:creationId xmlns:a16="http://schemas.microsoft.com/office/drawing/2014/main" id="{EE43065D-EAA1-4281-9243-64430DFC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2" b="99441" l="9744" r="89776">
                        <a14:foregroundMark x1="44728" y1="21899" x2="50799" y2="28492"/>
                        <a14:foregroundMark x1="50799" y1="28492" x2="57029" y2="21676"/>
                        <a14:foregroundMark x1="57029" y1="21676" x2="48083" y2="18659"/>
                        <a14:foregroundMark x1="48083" y1="18659" x2="45208" y2="27821"/>
                        <a14:foregroundMark x1="45208" y1="27821" x2="48882" y2="30950"/>
                        <a14:foregroundMark x1="16933" y1="64022" x2="9904" y2="98212"/>
                        <a14:foregroundMark x1="54633" y1="27039" x2="55911" y2="28492"/>
                        <a14:foregroundMark x1="88339" y1="63128" x2="89617" y2="72179"/>
                        <a14:foregroundMark x1="25719" y1="98659" x2="72843" y2="99441"/>
                        <a14:foregroundMark x1="57987" y1="26257" x2="55911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8"/>
          <a:stretch/>
        </p:blipFill>
        <p:spPr bwMode="auto">
          <a:xfrm flipH="1">
            <a:off x="6897568" y="2913487"/>
            <a:ext cx="2246432" cy="39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redondeado 102">
            <a:extLst>
              <a:ext uri="{FF2B5EF4-FFF2-40B4-BE49-F238E27FC236}">
                <a16:creationId xmlns:a16="http://schemas.microsoft.com/office/drawing/2014/main" id="{41F36423-3E44-4648-B3D5-AFCFF628D151}"/>
              </a:ext>
            </a:extLst>
          </p:cNvPr>
          <p:cNvSpPr/>
          <p:nvPr/>
        </p:nvSpPr>
        <p:spPr>
          <a:xfrm>
            <a:off x="1115851" y="4805981"/>
            <a:ext cx="6157146" cy="553548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a los clientes y al público pañuelos desechables y contenedores de basura para los mismos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F4B2DCE0-2F16-4519-A56C-065DF4D7179E}"/>
              </a:ext>
            </a:extLst>
          </p:cNvPr>
          <p:cNvSpPr/>
          <p:nvPr/>
        </p:nvSpPr>
        <p:spPr>
          <a:xfrm>
            <a:off x="401654" y="4805981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</a:p>
        </p:txBody>
      </p:sp>
      <p:sp>
        <p:nvSpPr>
          <p:cNvPr id="46" name="Rectángulo redondeado 102">
            <a:extLst>
              <a:ext uri="{FF2B5EF4-FFF2-40B4-BE49-F238E27FC236}">
                <a16:creationId xmlns:a16="http://schemas.microsoft.com/office/drawing/2014/main" id="{B576FCF2-D076-4922-B06C-6B3F331B964E}"/>
              </a:ext>
            </a:extLst>
          </p:cNvPr>
          <p:cNvSpPr/>
          <p:nvPr/>
        </p:nvSpPr>
        <p:spPr>
          <a:xfrm>
            <a:off x="1115665" y="5507899"/>
            <a:ext cx="6044790" cy="960770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 pueden establecer políticas y prácticas como horarios de trabajo flexibles para aumentar la distancia física entre las personas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3B413C1A-3981-4552-BDED-56E8348DE991}"/>
              </a:ext>
            </a:extLst>
          </p:cNvPr>
          <p:cNvSpPr/>
          <p:nvPr/>
        </p:nvSpPr>
        <p:spPr>
          <a:xfrm>
            <a:off x="401468" y="5507899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pic>
        <p:nvPicPr>
          <p:cNvPr id="2060" name="Picture 12" descr="Garantiza Unión Nacional de Cañeros, producción suficiente de ...">
            <a:extLst>
              <a:ext uri="{FF2B5EF4-FFF2-40B4-BE49-F238E27FC236}">
                <a16:creationId xmlns:a16="http://schemas.microsoft.com/office/drawing/2014/main" id="{EA6E2602-E34A-416E-9827-6CDF1E2F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4586" y="1612563"/>
            <a:ext cx="1639414" cy="9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7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102">
            <a:extLst>
              <a:ext uri="{FF2B5EF4-FFF2-40B4-BE49-F238E27FC236}">
                <a16:creationId xmlns:a16="http://schemas.microsoft.com/office/drawing/2014/main" id="{2A3C068C-8FFC-4107-BF61-0FAA6DB2AD27}"/>
              </a:ext>
            </a:extLst>
          </p:cNvPr>
          <p:cNvSpPr/>
          <p:nvPr/>
        </p:nvSpPr>
        <p:spPr>
          <a:xfrm>
            <a:off x="1115851" y="1561945"/>
            <a:ext cx="7626494" cy="872197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Disuadir a los trabajadores el uso de teléfonos, escritorios, oficinas u otras herramientas de trabajo de otros trabajadores y equipos, cuando sea posible.</a:t>
            </a:r>
          </a:p>
        </p:txBody>
      </p:sp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CD0302A-793A-4705-B5E4-356A7D7619DB}"/>
              </a:ext>
            </a:extLst>
          </p:cNvPr>
          <p:cNvSpPr/>
          <p:nvPr/>
        </p:nvSpPr>
        <p:spPr>
          <a:xfrm>
            <a:off x="401655" y="1590958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</a:p>
        </p:txBody>
      </p:sp>
      <p:sp>
        <p:nvSpPr>
          <p:cNvPr id="39" name="Rectángulo redondeado 102">
            <a:extLst>
              <a:ext uri="{FF2B5EF4-FFF2-40B4-BE49-F238E27FC236}">
                <a16:creationId xmlns:a16="http://schemas.microsoft.com/office/drawing/2014/main" id="{7DF9F35A-905A-401E-93FC-1DC7B5C25BD9}"/>
              </a:ext>
            </a:extLst>
          </p:cNvPr>
          <p:cNvSpPr/>
          <p:nvPr/>
        </p:nvSpPr>
        <p:spPr>
          <a:xfrm>
            <a:off x="1161310" y="2659902"/>
            <a:ext cx="7626865" cy="908476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prácticas de limpieza regulares, incluyendo la limpieza y desinfección de rutina de las superficies, el equipo, y otros elementos del entorno de trabajo.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EF2F8557-4100-48AE-8037-0D06B3F679BA}"/>
              </a:ext>
            </a:extLst>
          </p:cNvPr>
          <p:cNvSpPr/>
          <p:nvPr/>
        </p:nvSpPr>
        <p:spPr>
          <a:xfrm>
            <a:off x="447114" y="2659902"/>
            <a:ext cx="714196" cy="426428"/>
          </a:xfrm>
          <a:prstGeom prst="roundRect">
            <a:avLst/>
          </a:prstGeom>
          <a:solidFill>
            <a:srgbClr val="BE162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</a:p>
        </p:txBody>
      </p:sp>
      <p:pic>
        <p:nvPicPr>
          <p:cNvPr id="3074" name="Picture 2" descr="Orden y limpieza, medidas preventivas en la oficina | MadridPress ...">
            <a:extLst>
              <a:ext uri="{FF2B5EF4-FFF2-40B4-BE49-F238E27FC236}">
                <a16:creationId xmlns:a16="http://schemas.microsoft.com/office/drawing/2014/main" id="{1068096C-4421-418B-8730-33289DB9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4060682"/>
            <a:ext cx="4352926" cy="27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áles son las medidas de las empresas para frenar al coronavirus?">
            <a:extLst>
              <a:ext uri="{FF2B5EF4-FFF2-40B4-BE49-F238E27FC236}">
                <a16:creationId xmlns:a16="http://schemas.microsoft.com/office/drawing/2014/main" id="{1609C201-9355-4C7E-9F61-2CF2B3FB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0682"/>
            <a:ext cx="4791073" cy="27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1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98710" y="112272"/>
            <a:ext cx="82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políticas y procedimientos para la rápida identificación y en su caso el aislamiento de las personas enfermas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3755ED6-8FA7-412D-ABFC-4D25DD690C82}"/>
              </a:ext>
            </a:extLst>
          </p:cNvPr>
          <p:cNvSpPr/>
          <p:nvPr/>
        </p:nvSpPr>
        <p:spPr>
          <a:xfrm>
            <a:off x="2387502" y="928466"/>
            <a:ext cx="4702616" cy="61787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pronta identificación y el aislamiento de los individuos potencialmente infecciosos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9AB2376-E86D-4350-BF0A-940C53EAC962}"/>
              </a:ext>
            </a:extLst>
          </p:cNvPr>
          <p:cNvSpPr/>
          <p:nvPr/>
        </p:nvSpPr>
        <p:spPr>
          <a:xfrm>
            <a:off x="1589649" y="1760826"/>
            <a:ext cx="6316394" cy="81356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empleadores deben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y alentar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empleado a identificar los signos y síntomas de COVID-19 e informar si sospechan una posible exposición.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FFCB4E7-48F0-4932-9219-D4264436FB9B}"/>
              </a:ext>
            </a:extLst>
          </p:cNvPr>
          <p:cNvSpPr/>
          <p:nvPr/>
        </p:nvSpPr>
        <p:spPr>
          <a:xfrm>
            <a:off x="886265" y="2807672"/>
            <a:ext cx="7564804" cy="61787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patrones deben desarrollar y comunicar políticas y procedimientos para los empleados, cuando estén enfermos o si experimentan síntomas de COVID-19.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BA52E9E-C1A1-410D-8156-4579DBFD4385}"/>
              </a:ext>
            </a:extLst>
          </p:cNvPr>
          <p:cNvSpPr/>
          <p:nvPr/>
        </p:nvSpPr>
        <p:spPr>
          <a:xfrm>
            <a:off x="506437" y="3614263"/>
            <a:ext cx="8229600" cy="61787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 medidas para limitar la propagación de las secreciones respiratorias. Proporcionar una mascarilla, si es posible y disponible, y pedir a la persona a usarlo, si se tolera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320DD52-05BF-4EBA-B9F6-D26C493BB536}"/>
              </a:ext>
            </a:extLst>
          </p:cNvPr>
          <p:cNvSpPr/>
          <p:nvPr/>
        </p:nvSpPr>
        <p:spPr>
          <a:xfrm>
            <a:off x="553867" y="4404550"/>
            <a:ext cx="8229600" cy="40660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Restringir el número de personal que entre las áreas de aislamiento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5CB5FF9-782A-43D5-934F-364C67625B5C}"/>
              </a:ext>
            </a:extLst>
          </p:cNvPr>
          <p:cNvSpPr/>
          <p:nvPr/>
        </p:nvSpPr>
        <p:spPr>
          <a:xfrm>
            <a:off x="553867" y="5033610"/>
            <a:ext cx="8229600" cy="40660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los trabajadores en estrecho contacto (A menos de 2 metros).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SARS-CoV-2 - Wikipedia, la enciclopedia libre">
            <a:extLst>
              <a:ext uri="{FF2B5EF4-FFF2-40B4-BE49-F238E27FC236}">
                <a16:creationId xmlns:a16="http://schemas.microsoft.com/office/drawing/2014/main" id="{9DDD5160-050B-4903-9D14-7CC5DAB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04" y="841073"/>
            <a:ext cx="1599193" cy="16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ARS-CoV-2 - Wikipedia, la enciclopedia libre">
            <a:extLst>
              <a:ext uri="{FF2B5EF4-FFF2-40B4-BE49-F238E27FC236}">
                <a16:creationId xmlns:a16="http://schemas.microsoft.com/office/drawing/2014/main" id="{EFE8D9F3-DAF8-4F9F-9805-4A1050BCC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326"/>
            <a:ext cx="1599193" cy="16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0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589CDF-581E-4195-A94E-B9A82B2EC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43" y="184199"/>
            <a:ext cx="2808514" cy="12001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A229C1-4E55-4822-9403-4AE8F2E13B3A}"/>
              </a:ext>
            </a:extLst>
          </p:cNvPr>
          <p:cNvSpPr txBox="1"/>
          <p:nvPr/>
        </p:nvSpPr>
        <p:spPr>
          <a:xfrm>
            <a:off x="668215" y="1927274"/>
            <a:ext cx="7807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de salud de 1970 y Seguridad ocupacional</a:t>
            </a:r>
          </a:p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“Para asegurar condiciones de trabajo seguras y saludables para los </a:t>
            </a:r>
            <a:r>
              <a:rPr lang="es-MX" b="1" dirty="0">
                <a:solidFill>
                  <a:srgbClr val="0083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 y mujeres de trabajo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; autorizando la aplicación de las normas elaboradas conforme a la Ley; por asistir y alentar a los Estados en sus esfuerzos para </a:t>
            </a:r>
            <a:r>
              <a:rPr lang="es-MX" b="1" dirty="0">
                <a:solidFill>
                  <a:srgbClr val="0083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condiciones de trabajo seguras y saludables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; proporcionando de investigación, información, educación y formación en el campo de la seguridad y salud en el trabajo “.</a:t>
            </a:r>
          </a:p>
        </p:txBody>
      </p:sp>
    </p:spTree>
    <p:extLst>
      <p:ext uri="{BB962C8B-B14F-4D97-AF65-F5344CB8AC3E}">
        <p14:creationId xmlns:p14="http://schemas.microsoft.com/office/powerpoint/2010/main" val="378652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464713" y="1025829"/>
            <a:ext cx="1859537" cy="617876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 2019 (COVID-19)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24244" y="4511855"/>
            <a:ext cx="7800778" cy="42085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AFECTAR A TODOS LOS ASPECTOS DE LA VIDA DIARIA</a:t>
            </a:r>
          </a:p>
        </p:txBody>
      </p:sp>
      <p:sp>
        <p:nvSpPr>
          <p:cNvPr id="18" name="Forma en L 17"/>
          <p:cNvSpPr/>
          <p:nvPr/>
        </p:nvSpPr>
        <p:spPr>
          <a:xfrm rot="13500000">
            <a:off x="2402968" y="1149714"/>
            <a:ext cx="356000" cy="370106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2908007" y="857402"/>
            <a:ext cx="3285348" cy="95473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enfermedad respiratoria causada por el virus</a:t>
            </a:r>
          </a:p>
          <a:p>
            <a:pPr algn="ctr"/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pic>
        <p:nvPicPr>
          <p:cNvPr id="2050" name="Picture 2" descr="SARS-CoV-2 - Wikipedia, la enciclopedia libre">
            <a:extLst>
              <a:ext uri="{FF2B5EF4-FFF2-40B4-BE49-F238E27FC236}">
                <a16:creationId xmlns:a16="http://schemas.microsoft.com/office/drawing/2014/main" id="{F02E5E4B-1C39-4DA6-ADE9-D2BAE534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85" y="781991"/>
            <a:ext cx="2426018" cy="24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en L 19">
            <a:extLst>
              <a:ext uri="{FF2B5EF4-FFF2-40B4-BE49-F238E27FC236}">
                <a16:creationId xmlns:a16="http://schemas.microsoft.com/office/drawing/2014/main" id="{A49363AB-3D5E-447F-BAD2-FBDC1A35B525}"/>
              </a:ext>
            </a:extLst>
          </p:cNvPr>
          <p:cNvSpPr/>
          <p:nvPr/>
        </p:nvSpPr>
        <p:spPr>
          <a:xfrm rot="13500000">
            <a:off x="6272071" y="1149714"/>
            <a:ext cx="356000" cy="370106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4" name="Picture 6" descr="5 riesgos de viajar en avión que debes conocer - VIX">
            <a:extLst>
              <a:ext uri="{FF2B5EF4-FFF2-40B4-BE49-F238E27FC236}">
                <a16:creationId xmlns:a16="http://schemas.microsoft.com/office/drawing/2014/main" id="{5596017B-19C8-4DE9-9CAA-96EF4477C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20010"/>
          <a:stretch/>
        </p:blipFill>
        <p:spPr bwMode="auto">
          <a:xfrm>
            <a:off x="105273" y="5017677"/>
            <a:ext cx="1908291" cy="171765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D867278-0A74-4DA9-AE19-CF9BF306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5" y="5043399"/>
            <a:ext cx="2366315" cy="1577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El mundo del turismo avanza en su transformación digital">
            <a:extLst>
              <a:ext uri="{FF2B5EF4-FFF2-40B4-BE49-F238E27FC236}">
                <a16:creationId xmlns:a16="http://schemas.microsoft.com/office/drawing/2014/main" id="{A7C75563-18D6-4ACC-BC27-317564C5E5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0" name="Picture 12" descr="40 costos y beneficios del turismo - Entorno Turístico">
            <a:extLst>
              <a:ext uri="{FF2B5EF4-FFF2-40B4-BE49-F238E27FC236}">
                <a16:creationId xmlns:a16="http://schemas.microsoft.com/office/drawing/2014/main" id="{0EA7D62A-08C1-4C7E-8ADA-0E79ECF6B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769"/>
          <a:stretch/>
        </p:blipFill>
        <p:spPr bwMode="auto">
          <a:xfrm>
            <a:off x="4550681" y="5070052"/>
            <a:ext cx="1930823" cy="1717657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rexit podría &quot;colapsar&quot; el suministro de alimentos de Gran Bretaña">
            <a:extLst>
              <a:ext uri="{FF2B5EF4-FFF2-40B4-BE49-F238E27FC236}">
                <a16:creationId xmlns:a16="http://schemas.microsoft.com/office/drawing/2014/main" id="{A224CE88-BB87-4FA4-A96F-E6CB6A26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16" y="5015263"/>
            <a:ext cx="2440187" cy="1577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: esquinas redondeadas 16"/>
          <p:cNvSpPr/>
          <p:nvPr/>
        </p:nvSpPr>
        <p:spPr>
          <a:xfrm>
            <a:off x="77748" y="1750722"/>
            <a:ext cx="4005523" cy="723730"/>
          </a:xfrm>
          <a:prstGeom prst="roundRect">
            <a:avLst/>
          </a:prstGeom>
          <a:solidFill>
            <a:srgbClr val="C0000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extendido desde China a otros países de todo el mundo</a:t>
            </a:r>
          </a:p>
        </p:txBody>
      </p:sp>
      <p:pic>
        <p:nvPicPr>
          <p:cNvPr id="2052" name="Picture 4" descr="Mapa del Coronavirus en el mundo: países donde se detectó ...">
            <a:extLst>
              <a:ext uri="{FF2B5EF4-FFF2-40B4-BE49-F238E27FC236}">
                <a16:creationId xmlns:a16="http://schemas.microsoft.com/office/drawing/2014/main" id="{7874879B-909B-4287-9D05-477A45FE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CE4F6"/>
              </a:clrFrom>
              <a:clrTo>
                <a:srgbClr val="CCE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9148"/>
            <a:ext cx="5453031" cy="30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8890C1-78BB-4FFB-8A5D-A19DBC1760E6}"/>
              </a:ext>
            </a:extLst>
          </p:cNvPr>
          <p:cNvSpPr txBox="1"/>
          <p:nvPr/>
        </p:nvSpPr>
        <p:spPr>
          <a:xfrm>
            <a:off x="202468" y="505053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Viajes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87F46E5-7E92-43BB-AD32-F9F76885F236}"/>
              </a:ext>
            </a:extLst>
          </p:cNvPr>
          <p:cNvSpPr txBox="1"/>
          <p:nvPr/>
        </p:nvSpPr>
        <p:spPr>
          <a:xfrm>
            <a:off x="2434037" y="645034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B24BBB5-29DC-4320-BA8F-F53C914BE9AC}"/>
              </a:ext>
            </a:extLst>
          </p:cNvPr>
          <p:cNvSpPr txBox="1"/>
          <p:nvPr/>
        </p:nvSpPr>
        <p:spPr>
          <a:xfrm>
            <a:off x="4687991" y="5204693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E4EFEC3-2F09-48DA-B615-764796946CB9}"/>
              </a:ext>
            </a:extLst>
          </p:cNvPr>
          <p:cNvSpPr txBox="1"/>
          <p:nvPr/>
        </p:nvSpPr>
        <p:spPr>
          <a:xfrm>
            <a:off x="6450071" y="6488668"/>
            <a:ext cx="267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Suministro de alimentos</a:t>
            </a:r>
          </a:p>
        </p:txBody>
      </p:sp>
    </p:spTree>
    <p:extLst>
      <p:ext uri="{BB962C8B-B14F-4D97-AF65-F5344CB8AC3E}">
        <p14:creationId xmlns:p14="http://schemas.microsoft.com/office/powerpoint/2010/main" val="265601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ágono 22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216393" y="224527"/>
            <a:ext cx="78865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3057942" y="796382"/>
            <a:ext cx="3003763" cy="447573"/>
          </a:xfrm>
          <a:prstGeom prst="roundRect">
            <a:avLst/>
          </a:prstGeom>
          <a:solidFill>
            <a:srgbClr val="C0000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EL IMPACTO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rminador 18"/>
          <p:cNvSpPr/>
          <p:nvPr/>
        </p:nvSpPr>
        <p:spPr>
          <a:xfrm>
            <a:off x="111863" y="1874503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29" name="Terminador 18">
            <a:extLst>
              <a:ext uri="{FF2B5EF4-FFF2-40B4-BE49-F238E27FC236}">
                <a16:creationId xmlns:a16="http://schemas.microsoft.com/office/drawing/2014/main" id="{0F66BD0E-DFFF-438C-9CB7-F9BD95287657}"/>
              </a:ext>
            </a:extLst>
          </p:cNvPr>
          <p:cNvSpPr/>
          <p:nvPr/>
        </p:nvSpPr>
        <p:spPr>
          <a:xfrm>
            <a:off x="2430078" y="2675442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</a:p>
        </p:txBody>
      </p:sp>
      <p:sp>
        <p:nvSpPr>
          <p:cNvPr id="30" name="Terminador 18">
            <a:extLst>
              <a:ext uri="{FF2B5EF4-FFF2-40B4-BE49-F238E27FC236}">
                <a16:creationId xmlns:a16="http://schemas.microsoft.com/office/drawing/2014/main" id="{0175169B-9538-4ED7-B76F-268A9321D4C3}"/>
              </a:ext>
            </a:extLst>
          </p:cNvPr>
          <p:cNvSpPr/>
          <p:nvPr/>
        </p:nvSpPr>
        <p:spPr>
          <a:xfrm>
            <a:off x="7079267" y="1889050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</a:p>
        </p:txBody>
      </p:sp>
      <p:sp>
        <p:nvSpPr>
          <p:cNvPr id="31" name="Terminador 18">
            <a:extLst>
              <a:ext uri="{FF2B5EF4-FFF2-40B4-BE49-F238E27FC236}">
                <a16:creationId xmlns:a16="http://schemas.microsoft.com/office/drawing/2014/main" id="{CD50AF60-89DC-4EF0-B343-1A3B81FF93D6}"/>
              </a:ext>
            </a:extLst>
          </p:cNvPr>
          <p:cNvSpPr/>
          <p:nvPr/>
        </p:nvSpPr>
        <p:spPr>
          <a:xfrm>
            <a:off x="4798896" y="2675442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</a:p>
        </p:txBody>
      </p:sp>
      <p:pic>
        <p:nvPicPr>
          <p:cNvPr id="4" name="Picture 4" descr="Ahorro energético en el sector industrial">
            <a:extLst>
              <a:ext uri="{FF2B5EF4-FFF2-40B4-BE49-F238E27FC236}">
                <a16:creationId xmlns:a16="http://schemas.microsoft.com/office/drawing/2014/main" id="{A532A948-098E-4434-A983-84F6E39D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8" y="789280"/>
            <a:ext cx="19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 inoportuna doctrina de las autoridades europeas de protección ...">
            <a:extLst>
              <a:ext uri="{FF2B5EF4-FFF2-40B4-BE49-F238E27FC236}">
                <a16:creationId xmlns:a16="http://schemas.microsoft.com/office/drawing/2014/main" id="{08552459-F39F-48AA-B9F0-CD7D9675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97" y="1590921"/>
            <a:ext cx="19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787F26-53D1-4190-9A68-51373ADF8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840" y="1595442"/>
            <a:ext cx="1808546" cy="1080000"/>
          </a:xfrm>
          <a:prstGeom prst="rect">
            <a:avLst/>
          </a:prstGeom>
        </p:spPr>
      </p:pic>
      <p:pic>
        <p:nvPicPr>
          <p:cNvPr id="11" name="Picture 14" descr="Coronavirus: Cómo evitar contagios al hacer la compra">
            <a:extLst>
              <a:ext uri="{FF2B5EF4-FFF2-40B4-BE49-F238E27FC236}">
                <a16:creationId xmlns:a16="http://schemas.microsoft.com/office/drawing/2014/main" id="{35DC4130-D316-4392-84D2-92F4D9F0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75" y="794503"/>
            <a:ext cx="19307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redondeado 32">
            <a:extLst>
              <a:ext uri="{FF2B5EF4-FFF2-40B4-BE49-F238E27FC236}">
                <a16:creationId xmlns:a16="http://schemas.microsoft.com/office/drawing/2014/main" id="{B52836C7-828C-44E0-83E5-F866441A5B66}"/>
              </a:ext>
            </a:extLst>
          </p:cNvPr>
          <p:cNvSpPr/>
          <p:nvPr/>
        </p:nvSpPr>
        <p:spPr>
          <a:xfrm>
            <a:off x="3151159" y="3370182"/>
            <a:ext cx="3003763" cy="447573"/>
          </a:xfrm>
          <a:prstGeom prst="round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EMPRESARIOS QUE: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C123E2B-E87D-4751-876A-46443C60C16D}"/>
              </a:ext>
            </a:extLst>
          </p:cNvPr>
          <p:cNvSpPr/>
          <p:nvPr/>
        </p:nvSpPr>
        <p:spPr>
          <a:xfrm>
            <a:off x="1508975" y="4593979"/>
            <a:ext cx="3003763" cy="44757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han planeado estrategias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E3DCC91-4F4B-4796-9AEE-436EEDE9FE0B}"/>
              </a:ext>
            </a:extLst>
          </p:cNvPr>
          <p:cNvSpPr/>
          <p:nvPr/>
        </p:nvSpPr>
        <p:spPr>
          <a:xfrm>
            <a:off x="4850874" y="4593979"/>
            <a:ext cx="3003763" cy="44757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 planeado estrategias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423E77C-A007-439B-882F-C4F04D52171B}"/>
              </a:ext>
            </a:extLst>
          </p:cNvPr>
          <p:cNvSpPr/>
          <p:nvPr/>
        </p:nvSpPr>
        <p:spPr>
          <a:xfrm>
            <a:off x="1350267" y="5023603"/>
            <a:ext cx="3275919" cy="1754427"/>
          </a:xfrm>
          <a:prstGeom prst="rect">
            <a:avLst/>
          </a:prstGeom>
          <a:noFill/>
          <a:ln w="190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implicar la actualización de los planes para hacer frente a los riesgos de exposición específica, fuentes de exposición, vías de transmisión y otras características únicas de </a:t>
            </a: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D875BB2-85B7-48A0-8684-4FEBD7F1ECAC}"/>
              </a:ext>
            </a:extLst>
          </p:cNvPr>
          <p:cNvSpPr/>
          <p:nvPr/>
        </p:nvSpPr>
        <p:spPr>
          <a:xfrm>
            <a:off x="4712303" y="4867646"/>
            <a:ext cx="3275919" cy="1754427"/>
          </a:xfrm>
          <a:prstGeom prst="rect">
            <a:avLst/>
          </a:prstGeom>
          <a:noFill/>
          <a:ln w="190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prepararse y preparar a sus trabajadores con la mayor antelación posible, potencialmente empeoramiento de las condiciones de brote.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E8BBA4B-CC0C-49D5-876C-1515ECA738E2}"/>
              </a:ext>
            </a:extLst>
          </p:cNvPr>
          <p:cNvCxnSpPr>
            <a:stCxn id="42" idx="2"/>
            <a:endCxn id="43" idx="0"/>
          </p:cNvCxnSpPr>
          <p:nvPr/>
        </p:nvCxnSpPr>
        <p:spPr>
          <a:xfrm flipH="1">
            <a:off x="3010857" y="3817755"/>
            <a:ext cx="1642184" cy="7762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EC893E1-7BB3-4878-A7C3-46BA36544221}"/>
              </a:ext>
            </a:extLst>
          </p:cNvPr>
          <p:cNvCxnSpPr>
            <a:stCxn id="42" idx="2"/>
            <a:endCxn id="44" idx="0"/>
          </p:cNvCxnSpPr>
          <p:nvPr/>
        </p:nvCxnSpPr>
        <p:spPr>
          <a:xfrm>
            <a:off x="4653041" y="3817755"/>
            <a:ext cx="1699715" cy="7762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RS-CoV-2 - Wikipedia, la enciclopedia libre">
            <a:extLst>
              <a:ext uri="{FF2B5EF4-FFF2-40B4-BE49-F238E27FC236}">
                <a16:creationId xmlns:a16="http://schemas.microsoft.com/office/drawing/2014/main" id="{D5DF2C5B-9E30-48CC-A409-CFC00C5A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1"/>
          <a:stretch/>
        </p:blipFill>
        <p:spPr bwMode="auto">
          <a:xfrm>
            <a:off x="6325377" y="10885"/>
            <a:ext cx="2818623" cy="52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6B35BFB-04D0-43FA-A8B6-8441EDC66027}"/>
              </a:ext>
            </a:extLst>
          </p:cNvPr>
          <p:cNvSpPr/>
          <p:nvPr/>
        </p:nvSpPr>
        <p:spPr>
          <a:xfrm>
            <a:off x="295422" y="402179"/>
            <a:ext cx="7301132" cy="116955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Administración de Seguridad y Salud Ocupacional (OSHA) ha desarrollado esta </a:t>
            </a:r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PLANIFICACIÓN COVID-19 </a:t>
            </a:r>
            <a:r>
              <a:rPr lang="es-MX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 en la prevención de infecciones tradicional y las prácticas de higiene industrial. Se centra en la necesidad de que los empleadores para poner en práctica la ingeniería, administración y controles de prácticas de trabajo y equipo de protección personal (EPP), así como las consideraciones para hacerlo.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ubreboca Desechable Liso Blanco Sp1028 150 Pzas Doble Capa ...">
            <a:extLst>
              <a:ext uri="{FF2B5EF4-FFF2-40B4-BE49-F238E27FC236}">
                <a16:creationId xmlns:a16="http://schemas.microsoft.com/office/drawing/2014/main" id="{2838A972-4CEA-430D-8321-C4CEFC7A5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7" t="12512" r="18205" b="10405"/>
          <a:stretch/>
        </p:blipFill>
        <p:spPr bwMode="auto">
          <a:xfrm>
            <a:off x="0" y="1571730"/>
            <a:ext cx="3587261" cy="52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8B3DB43-7C3A-4139-A137-CFFD24350AF9}"/>
              </a:ext>
            </a:extLst>
          </p:cNvPr>
          <p:cNvSpPr/>
          <p:nvPr/>
        </p:nvSpPr>
        <p:spPr>
          <a:xfrm>
            <a:off x="2257864" y="4793901"/>
            <a:ext cx="6675120" cy="138499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guía está destinada para fines de planificación. </a:t>
            </a:r>
            <a:r>
              <a:rPr lang="es-MX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empleadores y los trabajadores deberían utilizar esta guía de planificación para ayudar a identificar los niveles de riesgo en el entorno laboral y determinar las medidas de control apropiadas para poner en práctica. orientación adicional puede ser necesaria ya que las condiciones </a:t>
            </a: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s-MX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brotes de cambio, incluyendo como nueva información sobre el virus, su transmisión, y los impactos, que se disponga.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6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ágono 22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216393" y="224527"/>
            <a:ext cx="78865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SÍNTOMAS DE COVID-19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521221" y="842403"/>
            <a:ext cx="8622779" cy="754592"/>
          </a:xfrm>
          <a:prstGeom prst="roundRect">
            <a:avLst/>
          </a:prstGeom>
          <a:solidFill>
            <a:schemeClr val="bg1"/>
          </a:solidFill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causar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van desde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leves a graves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en algunos casos, puede ser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SARS-CoV-2 - Wikipedia, la enciclopedia libre">
            <a:extLst>
              <a:ext uri="{FF2B5EF4-FFF2-40B4-BE49-F238E27FC236}">
                <a16:creationId xmlns:a16="http://schemas.microsoft.com/office/drawing/2014/main" id="{AFAF764F-1704-41F9-81E8-ED988C644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1"/>
          <a:stretch/>
        </p:blipFill>
        <p:spPr bwMode="auto">
          <a:xfrm rot="10800000">
            <a:off x="34545" y="1212365"/>
            <a:ext cx="2818623" cy="52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rminador 18">
            <a:extLst>
              <a:ext uri="{FF2B5EF4-FFF2-40B4-BE49-F238E27FC236}">
                <a16:creationId xmlns:a16="http://schemas.microsoft.com/office/drawing/2014/main" id="{A7E99051-1D15-4EBB-A485-20D169486888}"/>
              </a:ext>
            </a:extLst>
          </p:cNvPr>
          <p:cNvSpPr/>
          <p:nvPr/>
        </p:nvSpPr>
        <p:spPr>
          <a:xfrm>
            <a:off x="3205341" y="1802152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Fiebre</a:t>
            </a:r>
          </a:p>
        </p:txBody>
      </p:sp>
      <p:sp>
        <p:nvSpPr>
          <p:cNvPr id="37" name="Terminador 18">
            <a:extLst>
              <a:ext uri="{FF2B5EF4-FFF2-40B4-BE49-F238E27FC236}">
                <a16:creationId xmlns:a16="http://schemas.microsoft.com/office/drawing/2014/main" id="{CAE17D3C-18C6-4276-AC1C-858930DDECD2}"/>
              </a:ext>
            </a:extLst>
          </p:cNvPr>
          <p:cNvSpPr/>
          <p:nvPr/>
        </p:nvSpPr>
        <p:spPr>
          <a:xfrm>
            <a:off x="4491175" y="2436307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</a:p>
        </p:txBody>
      </p:sp>
      <p:sp>
        <p:nvSpPr>
          <p:cNvPr id="38" name="Terminador 18">
            <a:extLst>
              <a:ext uri="{FF2B5EF4-FFF2-40B4-BE49-F238E27FC236}">
                <a16:creationId xmlns:a16="http://schemas.microsoft.com/office/drawing/2014/main" id="{39537E78-0E4B-41E0-BC57-F4C82B5205D0}"/>
              </a:ext>
            </a:extLst>
          </p:cNvPr>
          <p:cNvSpPr/>
          <p:nvPr/>
        </p:nvSpPr>
        <p:spPr>
          <a:xfrm>
            <a:off x="6166506" y="3051769"/>
            <a:ext cx="1936435" cy="369462"/>
          </a:xfrm>
          <a:prstGeom prst="flowChartTerminator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aliento</a:t>
            </a:r>
          </a:p>
        </p:txBody>
      </p:sp>
      <p:pic>
        <p:nvPicPr>
          <p:cNvPr id="5124" name="Picture 4" descr="Termómetro Digital, Control Temperatura, Fiebre Niños Medico - U$S ...">
            <a:extLst>
              <a:ext uri="{FF2B5EF4-FFF2-40B4-BE49-F238E27FC236}">
                <a16:creationId xmlns:a16="http://schemas.microsoft.com/office/drawing/2014/main" id="{1B095372-55E5-49A5-8C23-B6441F2F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149">
            <a:off x="5011601" y="727307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 nuevo medicamento puede aliviar los síntomas de la tos crónica">
            <a:extLst>
              <a:ext uri="{FF2B5EF4-FFF2-40B4-BE49-F238E27FC236}">
                <a16:creationId xmlns:a16="http://schemas.microsoft.com/office/drawing/2014/main" id="{C21C233A-8BE8-44A7-BE5B-4E9F3ED8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47" y="2088752"/>
            <a:ext cx="1404401" cy="8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nsación de Ahogo o falta de aire por la Ansiedad generalizada ...">
            <a:extLst>
              <a:ext uri="{FF2B5EF4-FFF2-40B4-BE49-F238E27FC236}">
                <a16:creationId xmlns:a16="http://schemas.microsoft.com/office/drawing/2014/main" id="{7B52394D-45DA-4F0B-843A-CF5C125E8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98" b="97802" l="2000" r="97667">
                        <a14:foregroundMark x1="50333" y1="90659" x2="68333" y2="96154"/>
                        <a14:foregroundMark x1="68333" y1="96154" x2="87333" y2="94505"/>
                        <a14:foregroundMark x1="87333" y1="94505" x2="93333" y2="65934"/>
                        <a14:foregroundMark x1="93333" y1="65934" x2="81667" y2="57143"/>
                        <a14:foregroundMark x1="98333" y1="70330" x2="97667" y2="98901"/>
                        <a14:foregroundMark x1="97667" y1="98901" x2="78000" y2="91758"/>
                        <a14:foregroundMark x1="78000" y1="91758" x2="50000" y2="94505"/>
                        <a14:foregroundMark x1="97667" y1="74176" x2="97667" y2="93956"/>
                        <a14:foregroundMark x1="37333" y1="98901" x2="2333" y2="85165"/>
                        <a14:foregroundMark x1="2333" y1="85165" x2="2333" y2="81868"/>
                        <a14:foregroundMark x1="69667" y1="23077" x2="69667" y2="17582"/>
                        <a14:foregroundMark x1="69667" y1="14286" x2="63667" y2="5495"/>
                        <a14:foregroundMark x1="62667" y1="3846" x2="57000" y2="2198"/>
                        <a14:foregroundMark x1="20000" y1="95604" x2="2333" y2="97802"/>
                        <a14:foregroundMark x1="2333" y1="97802" x2="2333" y2="97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4"/>
          <a:stretch/>
        </p:blipFill>
        <p:spPr bwMode="auto">
          <a:xfrm>
            <a:off x="7413674" y="2605979"/>
            <a:ext cx="1630316" cy="12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redondeado 32">
            <a:extLst>
              <a:ext uri="{FF2B5EF4-FFF2-40B4-BE49-F238E27FC236}">
                <a16:creationId xmlns:a16="http://schemas.microsoft.com/office/drawing/2014/main" id="{E001CC52-EA88-4D04-8FBC-45B93B93AF05}"/>
              </a:ext>
            </a:extLst>
          </p:cNvPr>
          <p:cNvSpPr/>
          <p:nvPr/>
        </p:nvSpPr>
        <p:spPr>
          <a:xfrm>
            <a:off x="2953395" y="4130303"/>
            <a:ext cx="6090595" cy="528749"/>
          </a:xfrm>
          <a:prstGeom prst="roundRect">
            <a:avLst/>
          </a:prstGeom>
          <a:solidFill>
            <a:srgbClr val="C0000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personas infectadas con el virus han informado que experimentan otros síntomas no respiratorios</a:t>
            </a:r>
          </a:p>
        </p:txBody>
      </p:sp>
      <p:sp>
        <p:nvSpPr>
          <p:cNvPr id="40" name="Rectángulo redondeado 32">
            <a:extLst>
              <a:ext uri="{FF2B5EF4-FFF2-40B4-BE49-F238E27FC236}">
                <a16:creationId xmlns:a16="http://schemas.microsoft.com/office/drawing/2014/main" id="{7D27BE03-0994-4CA3-A6D9-B37B090AB5A4}"/>
              </a:ext>
            </a:extLst>
          </p:cNvPr>
          <p:cNvSpPr/>
          <p:nvPr/>
        </p:nvSpPr>
        <p:spPr>
          <a:xfrm>
            <a:off x="3386079" y="4810328"/>
            <a:ext cx="5346544" cy="528749"/>
          </a:xfrm>
          <a:prstGeom prst="roundRect">
            <a:avLst/>
          </a:prstGeom>
          <a:solidFill>
            <a:srgbClr val="C0000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ASINTOMÁTICOS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 experimentado ningún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 en absoluto.</a:t>
            </a:r>
          </a:p>
        </p:txBody>
      </p:sp>
      <p:sp>
        <p:nvSpPr>
          <p:cNvPr id="41" name="Rectángulo redondeado 32">
            <a:extLst>
              <a:ext uri="{FF2B5EF4-FFF2-40B4-BE49-F238E27FC236}">
                <a16:creationId xmlns:a16="http://schemas.microsoft.com/office/drawing/2014/main" id="{2F548DFD-896B-4838-AACE-0ED3F3257457}"/>
              </a:ext>
            </a:extLst>
          </p:cNvPr>
          <p:cNvSpPr/>
          <p:nvPr/>
        </p:nvSpPr>
        <p:spPr>
          <a:xfrm>
            <a:off x="1139483" y="5638301"/>
            <a:ext cx="7593140" cy="578882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los </a:t>
            </a: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síntomas de COVID-19 pueden aparecer en tan pocos como 2 días o tan largo como 14 días después de la exposición</a:t>
            </a:r>
          </a:p>
        </p:txBody>
      </p:sp>
      <p:sp>
        <p:nvSpPr>
          <p:cNvPr id="42" name="Rectángulo redondeado 32">
            <a:extLst>
              <a:ext uri="{FF2B5EF4-FFF2-40B4-BE49-F238E27FC236}">
                <a16:creationId xmlns:a16="http://schemas.microsoft.com/office/drawing/2014/main" id="{F6F1810A-464D-495E-9C82-1D597BCCFAC3}"/>
              </a:ext>
            </a:extLst>
          </p:cNvPr>
          <p:cNvSpPr/>
          <p:nvPr/>
        </p:nvSpPr>
        <p:spPr>
          <a:xfrm>
            <a:off x="4017635" y="6256721"/>
            <a:ext cx="5027023" cy="47672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: Departamento de Centros de Salud y Servicios Humanos para el Control y la Prevención de Enfermedades</a:t>
            </a:r>
          </a:p>
        </p:txBody>
      </p:sp>
    </p:spTree>
    <p:extLst>
      <p:ext uri="{BB962C8B-B14F-4D97-AF65-F5344CB8AC3E}">
        <p14:creationId xmlns:p14="http://schemas.microsoft.com/office/powerpoint/2010/main" val="82564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SARS-CoV-2 - Wikipedia, la enciclopedia libre">
            <a:extLst>
              <a:ext uri="{FF2B5EF4-FFF2-40B4-BE49-F238E27FC236}">
                <a16:creationId xmlns:a16="http://schemas.microsoft.com/office/drawing/2014/main" id="{2991BECF-07E1-48E4-818A-E9F44052E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1"/>
          <a:stretch/>
        </p:blipFill>
        <p:spPr bwMode="auto">
          <a:xfrm rot="5400000">
            <a:off x="3628699" y="4149206"/>
            <a:ext cx="1886598" cy="35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entágono 22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216393" y="224527"/>
            <a:ext cx="78865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DIFERENCIALES DEL COVID-19</a:t>
            </a:r>
          </a:p>
        </p:txBody>
      </p:sp>
      <p:sp>
        <p:nvSpPr>
          <p:cNvPr id="24" name="Rectángulo redondeado 32">
            <a:extLst>
              <a:ext uri="{FF2B5EF4-FFF2-40B4-BE49-F238E27FC236}">
                <a16:creationId xmlns:a16="http://schemas.microsoft.com/office/drawing/2014/main" id="{CC49D14F-0242-4204-A13A-65F8845603DE}"/>
              </a:ext>
            </a:extLst>
          </p:cNvPr>
          <p:cNvSpPr/>
          <p:nvPr/>
        </p:nvSpPr>
        <p:spPr>
          <a:xfrm>
            <a:off x="260611" y="763148"/>
            <a:ext cx="8622779" cy="930126"/>
          </a:xfrm>
          <a:prstGeom prst="roundRect">
            <a:avLst/>
          </a:prstGeom>
          <a:solidFill>
            <a:schemeClr val="bg1"/>
          </a:solidFill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los primeros casos humanos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COVID-19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probablemente fueron como resultado de la exposición a animales infectados,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gente infectada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transmitir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 a otras personas.</a:t>
            </a:r>
          </a:p>
        </p:txBody>
      </p:sp>
      <p:pic>
        <p:nvPicPr>
          <p:cNvPr id="6148" name="Picture 4" descr="El mercado laboral no cuenta con los senior | Compromiso Empresarial">
            <a:extLst>
              <a:ext uri="{FF2B5EF4-FFF2-40B4-BE49-F238E27FC236}">
                <a16:creationId xmlns:a16="http://schemas.microsoft.com/office/drawing/2014/main" id="{8FFE8F50-BE7F-46CC-B854-1A7DAF899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0692" r="60846" b="7154"/>
          <a:stretch/>
        </p:blipFill>
        <p:spPr bwMode="auto">
          <a:xfrm>
            <a:off x="260610" y="2988348"/>
            <a:ext cx="1519310" cy="37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redondeado 32">
            <a:extLst>
              <a:ext uri="{FF2B5EF4-FFF2-40B4-BE49-F238E27FC236}">
                <a16:creationId xmlns:a16="http://schemas.microsoft.com/office/drawing/2014/main" id="{94321D36-3FD3-4ADA-B09B-512B41F6AF1D}"/>
              </a:ext>
            </a:extLst>
          </p:cNvPr>
          <p:cNvSpPr/>
          <p:nvPr/>
        </p:nvSpPr>
        <p:spPr>
          <a:xfrm>
            <a:off x="1187027" y="1751067"/>
            <a:ext cx="4845961" cy="67343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contagio de COVID-19 se puede dar principalmente por: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rminador 14">
            <a:extLst>
              <a:ext uri="{FF2B5EF4-FFF2-40B4-BE49-F238E27FC236}">
                <a16:creationId xmlns:a16="http://schemas.microsoft.com/office/drawing/2014/main" id="{92633AA8-2DE6-4EE3-ACE0-A217D3FD213C}"/>
              </a:ext>
            </a:extLst>
          </p:cNvPr>
          <p:cNvSpPr/>
          <p:nvPr/>
        </p:nvSpPr>
        <p:spPr>
          <a:xfrm>
            <a:off x="2149016" y="2705563"/>
            <a:ext cx="5445169" cy="559623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las personas que están en estrecho contacto entre sí (Menos de 2 metros).</a:t>
            </a:r>
          </a:p>
        </p:txBody>
      </p:sp>
      <p:sp>
        <p:nvSpPr>
          <p:cNvPr id="29" name="Terminador 14">
            <a:extLst>
              <a:ext uri="{FF2B5EF4-FFF2-40B4-BE49-F238E27FC236}">
                <a16:creationId xmlns:a16="http://schemas.microsoft.com/office/drawing/2014/main" id="{E7AD706C-C2B6-458D-BF14-30543441AB45}"/>
              </a:ext>
            </a:extLst>
          </p:cNvPr>
          <p:cNvSpPr/>
          <p:nvPr/>
        </p:nvSpPr>
        <p:spPr>
          <a:xfrm>
            <a:off x="2149017" y="3361658"/>
            <a:ext cx="5445170" cy="559623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una persona </a:t>
            </a: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infectada tose o estornuda sin cubrirse 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salpicar a personas que están cerca.</a:t>
            </a:r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A3149C83-4D49-4FAE-B3BD-91188789CA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93359" y="2528467"/>
            <a:ext cx="559623" cy="351693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D5CBBAFD-C6E8-4F06-9B22-2AE5A99D3BDF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1644498" y="3136951"/>
            <a:ext cx="657344" cy="351694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rminador 14">
            <a:extLst>
              <a:ext uri="{FF2B5EF4-FFF2-40B4-BE49-F238E27FC236}">
                <a16:creationId xmlns:a16="http://schemas.microsoft.com/office/drawing/2014/main" id="{AB473DE0-0CDA-4A5E-A45F-77DF41C8319B}"/>
              </a:ext>
            </a:extLst>
          </p:cNvPr>
          <p:cNvSpPr/>
          <p:nvPr/>
        </p:nvSpPr>
        <p:spPr>
          <a:xfrm>
            <a:off x="2149017" y="4019118"/>
            <a:ext cx="5445170" cy="1016466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ser posible que una persona puede contagiarse de COVID-19 al tocar una superficie u objeto infectado y luego tocarse la boca, la nariz, o posiblemente sus ojos, pero esto no está pensado para ser el principal forma de propagación del virus.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9E44ACD-4A71-47FF-A52A-564BD41AB60C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1530229" y="3908563"/>
            <a:ext cx="885882" cy="351693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El mercado laboral no cuenta con los senior | Compromiso Empresarial">
            <a:extLst>
              <a:ext uri="{FF2B5EF4-FFF2-40B4-BE49-F238E27FC236}">
                <a16:creationId xmlns:a16="http://schemas.microsoft.com/office/drawing/2014/main" id="{029FDEBD-1009-4771-8EE7-9EB1174A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7" t="8142" r="14340" b="4736"/>
          <a:stretch/>
        </p:blipFill>
        <p:spPr bwMode="auto">
          <a:xfrm>
            <a:off x="7594187" y="2874771"/>
            <a:ext cx="1519310" cy="39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0F08EB65-BE22-42FA-9E3C-87142C5541B4}"/>
              </a:ext>
            </a:extLst>
          </p:cNvPr>
          <p:cNvSpPr/>
          <p:nvPr/>
        </p:nvSpPr>
        <p:spPr>
          <a:xfrm>
            <a:off x="4871600" y="4988875"/>
            <a:ext cx="3554714" cy="1773020"/>
          </a:xfrm>
          <a:prstGeom prst="foldedCorner">
            <a:avLst/>
          </a:prstGeom>
          <a:solidFill>
            <a:srgbClr val="FFC00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de exposición medio: 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que requieren el contacto frecuente y / o cercano con (es decir, menos de 6 pies de) otras personas que puedan estar infectadas con el SARS-CoV-2.</a:t>
            </a:r>
          </a:p>
        </p:txBody>
      </p:sp>
    </p:spTree>
    <p:extLst>
      <p:ext uri="{BB962C8B-B14F-4D97-AF65-F5344CB8AC3E}">
        <p14:creationId xmlns:p14="http://schemas.microsoft.com/office/powerpoint/2010/main" val="405062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redondeado 20"/>
          <p:cNvSpPr/>
          <p:nvPr/>
        </p:nvSpPr>
        <p:spPr>
          <a:xfrm>
            <a:off x="1860028" y="857662"/>
            <a:ext cx="5307781" cy="526045"/>
          </a:xfrm>
          <a:prstGeom prst="roundRect">
            <a:avLst/>
          </a:prstGeom>
          <a:solidFill>
            <a:srgbClr val="0070C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tiene el potencial de causar grandes brotes.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6392" y="224527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UN BROTE COVID-19 PODRÍA AFECTAR LOS LUGARES DE TRABAJO?</a:t>
            </a:r>
          </a:p>
        </p:txBody>
      </p:sp>
      <p:pic>
        <p:nvPicPr>
          <p:cNvPr id="40" name="Picture 2" descr="SARS-CoV-2 - Wikipedia, la enciclopedia libre">
            <a:extLst>
              <a:ext uri="{FF2B5EF4-FFF2-40B4-BE49-F238E27FC236}">
                <a16:creationId xmlns:a16="http://schemas.microsoft.com/office/drawing/2014/main" id="{BB6D46CD-50AA-4AFF-B8D0-CEE99BE8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1" y="749343"/>
            <a:ext cx="773083" cy="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ARS-CoV-2 - Wikipedia, la enciclopedia libre">
            <a:extLst>
              <a:ext uri="{FF2B5EF4-FFF2-40B4-BE49-F238E27FC236}">
                <a16:creationId xmlns:a16="http://schemas.microsoft.com/office/drawing/2014/main" id="{7674BD9E-8F50-4063-8C02-04ED4F7B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13" y="749343"/>
            <a:ext cx="773083" cy="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redondeado 32">
            <a:extLst>
              <a:ext uri="{FF2B5EF4-FFF2-40B4-BE49-F238E27FC236}">
                <a16:creationId xmlns:a16="http://schemas.microsoft.com/office/drawing/2014/main" id="{3C115DDD-F481-4AB7-9EB3-C73AD4C23F81}"/>
              </a:ext>
            </a:extLst>
          </p:cNvPr>
          <p:cNvSpPr/>
          <p:nvPr/>
        </p:nvSpPr>
        <p:spPr>
          <a:xfrm>
            <a:off x="270413" y="1565966"/>
            <a:ext cx="8622779" cy="311148"/>
          </a:xfrm>
          <a:prstGeom prst="roundRect">
            <a:avLst/>
          </a:prstGeom>
          <a:solidFill>
            <a:schemeClr val="bg1"/>
          </a:solidFill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lugares de trabajo pueden experimentar: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redondeado 102">
            <a:extLst>
              <a:ext uri="{FF2B5EF4-FFF2-40B4-BE49-F238E27FC236}">
                <a16:creationId xmlns:a16="http://schemas.microsoft.com/office/drawing/2014/main" id="{CFB9231A-AC1D-4979-9A1A-7C2BD8EDE921}"/>
              </a:ext>
            </a:extLst>
          </p:cNvPr>
          <p:cNvSpPr/>
          <p:nvPr/>
        </p:nvSpPr>
        <p:spPr>
          <a:xfrm>
            <a:off x="427031" y="2087009"/>
            <a:ext cx="2116251" cy="506470"/>
          </a:xfrm>
          <a:prstGeom prst="round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absentismo</a:t>
            </a:r>
          </a:p>
        </p:txBody>
      </p:sp>
      <p:sp>
        <p:nvSpPr>
          <p:cNvPr id="52" name="Rectángulo redondeado 102">
            <a:extLst>
              <a:ext uri="{FF2B5EF4-FFF2-40B4-BE49-F238E27FC236}">
                <a16:creationId xmlns:a16="http://schemas.microsoft.com/office/drawing/2014/main" id="{A6E349C8-9944-44C5-A606-FE3FFF7940E9}"/>
              </a:ext>
            </a:extLst>
          </p:cNvPr>
          <p:cNvSpPr/>
          <p:nvPr/>
        </p:nvSpPr>
        <p:spPr>
          <a:xfrm>
            <a:off x="427030" y="2995903"/>
            <a:ext cx="2116252" cy="506470"/>
          </a:xfrm>
          <a:prstGeom prst="round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cambio en los patrones de comercio</a:t>
            </a:r>
          </a:p>
        </p:txBody>
      </p:sp>
      <p:sp>
        <p:nvSpPr>
          <p:cNvPr id="53" name="Rectángulo redondeado 102">
            <a:extLst>
              <a:ext uri="{FF2B5EF4-FFF2-40B4-BE49-F238E27FC236}">
                <a16:creationId xmlns:a16="http://schemas.microsoft.com/office/drawing/2014/main" id="{E32FF06F-ECD6-4B3B-9026-226794EFCD47}"/>
              </a:ext>
            </a:extLst>
          </p:cNvPr>
          <p:cNvSpPr/>
          <p:nvPr/>
        </p:nvSpPr>
        <p:spPr>
          <a:xfrm>
            <a:off x="427029" y="4175487"/>
            <a:ext cx="2116252" cy="506470"/>
          </a:xfrm>
          <a:prstGeom prst="round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 / entrega interrumpido</a:t>
            </a:r>
          </a:p>
        </p:txBody>
      </p:sp>
      <p:sp>
        <p:nvSpPr>
          <p:cNvPr id="54" name="Rectángulo redondeado 32">
            <a:extLst>
              <a:ext uri="{FF2B5EF4-FFF2-40B4-BE49-F238E27FC236}">
                <a16:creationId xmlns:a16="http://schemas.microsoft.com/office/drawing/2014/main" id="{251DD665-8AA5-44BB-9A44-851E548C331D}"/>
              </a:ext>
            </a:extLst>
          </p:cNvPr>
          <p:cNvSpPr/>
          <p:nvPr/>
        </p:nvSpPr>
        <p:spPr>
          <a:xfrm>
            <a:off x="2952122" y="2156665"/>
            <a:ext cx="5961575" cy="3671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trabajadores podrían estar ausentes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redondeado 32">
            <a:extLst>
              <a:ext uri="{FF2B5EF4-FFF2-40B4-BE49-F238E27FC236}">
                <a16:creationId xmlns:a16="http://schemas.microsoft.com/office/drawing/2014/main" id="{A2D5CFB8-A17F-4C75-8DA2-D5644BEFBC2D}"/>
              </a:ext>
            </a:extLst>
          </p:cNvPr>
          <p:cNvSpPr/>
          <p:nvPr/>
        </p:nvSpPr>
        <p:spPr>
          <a:xfrm>
            <a:off x="2952121" y="2671312"/>
            <a:ext cx="5961575" cy="11759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demanda de artículos relacionados con la prevención de infecciones (por ejemplo, respiradores) es probable que aumente significativamente, mientras que el interés de los consumidores en otros bienes puede disminuir.</a:t>
            </a:r>
          </a:p>
        </p:txBody>
      </p:sp>
      <p:sp>
        <p:nvSpPr>
          <p:cNvPr id="56" name="Rectángulo redondeado 32">
            <a:extLst>
              <a:ext uri="{FF2B5EF4-FFF2-40B4-BE49-F238E27FC236}">
                <a16:creationId xmlns:a16="http://schemas.microsoft.com/office/drawing/2014/main" id="{A673799A-A0F5-4046-8ED2-6D3EADCA2056}"/>
              </a:ext>
            </a:extLst>
          </p:cNvPr>
          <p:cNvSpPr/>
          <p:nvPr/>
        </p:nvSpPr>
        <p:spPr>
          <a:xfrm>
            <a:off x="2952121" y="3996254"/>
            <a:ext cx="5961575" cy="8649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envíos de artículos de las zonas geográficas afectadas por COVID-19 pueden ser retrasados o cancelados con o sin notificación.</a:t>
            </a:r>
          </a:p>
        </p:txBody>
      </p:sp>
      <p:sp>
        <p:nvSpPr>
          <p:cNvPr id="57" name="Forma en L 56">
            <a:extLst>
              <a:ext uri="{FF2B5EF4-FFF2-40B4-BE49-F238E27FC236}">
                <a16:creationId xmlns:a16="http://schemas.microsoft.com/office/drawing/2014/main" id="{C5D306B0-55F7-4B6C-A886-E2EC237E39DE}"/>
              </a:ext>
            </a:extLst>
          </p:cNvPr>
          <p:cNvSpPr/>
          <p:nvPr/>
        </p:nvSpPr>
        <p:spPr>
          <a:xfrm rot="13500000">
            <a:off x="2588291" y="2234635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Forma en L 57">
            <a:extLst>
              <a:ext uri="{FF2B5EF4-FFF2-40B4-BE49-F238E27FC236}">
                <a16:creationId xmlns:a16="http://schemas.microsoft.com/office/drawing/2014/main" id="{DECCA489-00F2-43D9-A52C-0EB039B915A5}"/>
              </a:ext>
            </a:extLst>
          </p:cNvPr>
          <p:cNvSpPr/>
          <p:nvPr/>
        </p:nvSpPr>
        <p:spPr>
          <a:xfrm rot="13500000">
            <a:off x="2588289" y="3158169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Forma en L 58">
            <a:extLst>
              <a:ext uri="{FF2B5EF4-FFF2-40B4-BE49-F238E27FC236}">
                <a16:creationId xmlns:a16="http://schemas.microsoft.com/office/drawing/2014/main" id="{97D8BD5E-AB3D-4F03-99A6-28722806BDED}"/>
              </a:ext>
            </a:extLst>
          </p:cNvPr>
          <p:cNvSpPr/>
          <p:nvPr/>
        </p:nvSpPr>
        <p:spPr>
          <a:xfrm rot="13500000">
            <a:off x="2588289" y="4320516"/>
            <a:ext cx="215128" cy="21641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7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A874CFB-4805-498E-A077-01470D398888}"/>
              </a:ext>
            </a:extLst>
          </p:cNvPr>
          <p:cNvSpPr/>
          <p:nvPr/>
        </p:nvSpPr>
        <p:spPr>
          <a:xfrm>
            <a:off x="799220" y="244959"/>
            <a:ext cx="779877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Pasos que todos los empleadores pueden tomar para reducir el riesgo de exposición de los trabajadores al </a:t>
            </a:r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C8E91F-BA7D-48AE-964C-41CE903A44AF}"/>
              </a:ext>
            </a:extLst>
          </p:cNvPr>
          <p:cNvSpPr/>
          <p:nvPr/>
        </p:nvSpPr>
        <p:spPr>
          <a:xfrm>
            <a:off x="450167" y="1615506"/>
            <a:ext cx="849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continuación se describen los pasos básicos que cada empleador puede tomar para reducir el riesgo de exposición de los trabajadores al SARS-CoV-2, el virus que </a:t>
            </a:r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 COVID-19, en su lugar de trabajo.</a:t>
            </a:r>
            <a:endParaRPr lang="es-MX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uben a 54 los casos de coronavirus en Colombia">
            <a:extLst>
              <a:ext uri="{FF2B5EF4-FFF2-40B4-BE49-F238E27FC236}">
                <a16:creationId xmlns:a16="http://schemas.microsoft.com/office/drawing/2014/main" id="{13D798A9-ADF1-4B47-8D74-D0C533681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6696" b="12840"/>
          <a:stretch/>
        </p:blipFill>
        <p:spPr bwMode="auto">
          <a:xfrm>
            <a:off x="0" y="2257865"/>
            <a:ext cx="9144000" cy="46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65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12055</TotalTime>
  <Words>1236</Words>
  <Application>Microsoft Macintosh PowerPoint</Application>
  <PresentationFormat>Presentación en pantalla (4:3)</PresentationFormat>
  <Paragraphs>102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Ejecutivo</vt:lpstr>
      <vt:lpstr>Guía sobre la preparación de lugares de trabajo para COVID-19 Parte 1 /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ETIQUETADO DE QUIMICOS TIPS</dc:title>
  <dc:creator>webmaster</dc:creator>
  <cp:lastModifiedBy>Usuario de Microsoft Office</cp:lastModifiedBy>
  <cp:revision>407</cp:revision>
  <dcterms:created xsi:type="dcterms:W3CDTF">2017-03-30T14:16:16Z</dcterms:created>
  <dcterms:modified xsi:type="dcterms:W3CDTF">2020-04-07T18:53:31Z</dcterms:modified>
</cp:coreProperties>
</file>